
<file path=[Content_Types].xml><?xml version="1.0" encoding="utf-8"?>
<Types xmlns="http://schemas.openxmlformats.org/package/2006/content-types">
  <Default Extension="png" ContentType="image/png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>
  <p:sldMasterIdLst>
    <p:sldMasterId id="2147483693" r:id="rId1"/>
  </p:sldMasterIdLst>
  <p:notesMasterIdLst>
    <p:notesMasterId r:id="rId22"/>
  </p:notesMasterIdLst>
  <p:sldIdLst>
    <p:sldId id="811" r:id="rId2"/>
    <p:sldId id="786" r:id="rId3"/>
    <p:sldId id="789" r:id="rId4"/>
    <p:sldId id="790" r:id="rId5"/>
    <p:sldId id="791" r:id="rId6"/>
    <p:sldId id="792" r:id="rId7"/>
    <p:sldId id="787" r:id="rId8"/>
    <p:sldId id="793" r:id="rId9"/>
    <p:sldId id="794" r:id="rId10"/>
    <p:sldId id="795" r:id="rId11"/>
    <p:sldId id="797" r:id="rId12"/>
    <p:sldId id="799" r:id="rId13"/>
    <p:sldId id="798" r:id="rId14"/>
    <p:sldId id="788" r:id="rId15"/>
    <p:sldId id="805" r:id="rId16"/>
    <p:sldId id="807" r:id="rId17"/>
    <p:sldId id="803" r:id="rId18"/>
    <p:sldId id="809" r:id="rId19"/>
    <p:sldId id="804" r:id="rId20"/>
    <p:sldId id="810" r:id="rId21"/>
  </p:sldIdLst>
  <p:sldSz cx="9906000" cy="6858000" type="A4"/>
  <p:notesSz cx="7099300" cy="10234613"/>
  <p:embeddedFontLst>
    <p:embeddedFont>
      <p:font typeface="Wingdings 3" panose="05040102010807070707" pitchFamily="18" charset="2"/>
      <p:regular r:id="rId23"/>
    </p:embeddedFont>
    <p:embeddedFont>
      <p:font typeface="ＭＳ Ｐゴシック" panose="020B0600070205080204" pitchFamily="34" charset="-128"/>
      <p:regular r:id="rId24"/>
    </p:embeddedFont>
  </p:embeddedFontLst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40" userDrawn="1">
          <p15:clr>
            <a:srgbClr val="A4A3A4"/>
          </p15:clr>
        </p15:guide>
        <p15:guide id="3" orient="horz" pos="3906" userDrawn="1">
          <p15:clr>
            <a:srgbClr val="A4A3A4"/>
          </p15:clr>
        </p15:guide>
        <p15:guide id="4" orient="horz" pos="1888" userDrawn="1">
          <p15:clr>
            <a:srgbClr val="A4A3A4"/>
          </p15:clr>
        </p15:guide>
        <p15:guide id="5" pos="3908" userDrawn="1">
          <p15:clr>
            <a:srgbClr val="A4A3A4"/>
          </p15:clr>
        </p15:guide>
        <p15:guide id="6" orient="horz" pos="1388">
          <p15:clr>
            <a:srgbClr val="A4A3A4"/>
          </p15:clr>
        </p15:guide>
        <p15:guide id="7" pos="3120">
          <p15:clr>
            <a:srgbClr val="A4A3A4"/>
          </p15:clr>
        </p15:guide>
        <p15:guide id="8" pos="3175">
          <p15:clr>
            <a:srgbClr val="A4A3A4"/>
          </p15:clr>
        </p15:guide>
        <p15:guide id="9" pos="501">
          <p15:clr>
            <a:srgbClr val="A4A3A4"/>
          </p15:clr>
        </p15:guide>
        <p15:guide id="10" pos="599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F4C6C"/>
    <a:srgbClr val="6C97AE"/>
    <a:srgbClr val="8B5261"/>
    <a:srgbClr val="B7AD47"/>
    <a:srgbClr val="EB8667"/>
    <a:srgbClr val="BDBEBE"/>
    <a:srgbClr val="97BE0D"/>
    <a:srgbClr val="0FBE0D"/>
    <a:srgbClr val="009AB1"/>
    <a:srgbClr val="004A1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ittlere Formatvorlage 3 - Akz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EC20E35-A176-4012-BC5E-935CFFF8708E}" styleName="Mittlere Formatvorlag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789" autoAdjust="0"/>
    <p:restoredTop sz="95377" autoAdjust="0"/>
  </p:normalViewPr>
  <p:slideViewPr>
    <p:cSldViewPr snapToGrid="0">
      <p:cViewPr varScale="1">
        <p:scale>
          <a:sx n="126" d="100"/>
          <a:sy n="126" d="100"/>
        </p:scale>
        <p:origin x="1002" y="174"/>
      </p:cViewPr>
      <p:guideLst>
        <p:guide pos="3840"/>
        <p:guide orient="horz" pos="3906"/>
        <p:guide orient="horz" pos="1888"/>
        <p:guide pos="3908"/>
        <p:guide orient="horz" pos="1388"/>
        <p:guide pos="3120"/>
        <p:guide pos="3175"/>
        <p:guide pos="501"/>
        <p:guide pos="5991"/>
      </p:guideLst>
    </p:cSldViewPr>
  </p:slideViewPr>
  <p:outlineViewPr>
    <p:cViewPr>
      <p:scale>
        <a:sx n="75" d="100"/>
        <a:sy n="75" d="100"/>
      </p:scale>
      <p:origin x="0" y="-595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2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1.fntdata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>
                <a:latin typeface="Arial" panose="020B060402020202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>
                <a:latin typeface="Arial" panose="020B0604020202020204" pitchFamily="34" charset="0"/>
              </a:defRPr>
            </a:lvl1pPr>
          </a:lstStyle>
          <a:p>
            <a:fld id="{0BCB4AA5-8720-446D-8166-15C986B53A3E}" type="datetimeFigureOut">
              <a:rPr lang="en-GB" smtClean="0"/>
              <a:pPr/>
              <a:t>17/08/2016</a:t>
            </a:fld>
            <a:endParaRPr lang="en-GB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055688" y="1279525"/>
            <a:ext cx="4987925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en-GB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709930" y="4925407"/>
            <a:ext cx="5679440" cy="4029879"/>
          </a:xfrm>
          <a:prstGeom prst="rect">
            <a:avLst/>
          </a:prstGeom>
        </p:spPr>
        <p:txBody>
          <a:bodyPr vert="horz" lIns="99048" tIns="49524" rIns="99048" bIns="49524" rtlCol="0"/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en-GB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>
                <a:latin typeface="Arial" panose="020B060402020202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4021294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>
                <a:latin typeface="Arial" panose="020B0604020202020204" pitchFamily="34" charset="0"/>
              </a:defRPr>
            </a:lvl1pPr>
          </a:lstStyle>
          <a:p>
            <a:fld id="{070C0406-3497-479F-B28E-9B42F29634E8}" type="slidenum">
              <a:rPr lang="en-GB" smtClean="0"/>
              <a:pPr/>
              <a:t>‹Nr.›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244887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85773" y="3068639"/>
            <a:ext cx="8702576" cy="2881312"/>
          </a:xfrm>
        </p:spPr>
        <p:txBody>
          <a:bodyPr anchor="t"/>
          <a:lstStyle>
            <a:lvl1pPr algn="l">
              <a:lnSpc>
                <a:spcPct val="100000"/>
              </a:lnSpc>
              <a:defRPr sz="2800" b="1"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786289" y="2457451"/>
            <a:ext cx="8705156" cy="611187"/>
          </a:xfrm>
        </p:spPr>
        <p:txBody>
          <a:bodyPr anchor="b"/>
          <a:lstStyle>
            <a:lvl1pPr marL="0" indent="0" algn="l">
              <a:lnSpc>
                <a:spcPct val="100000"/>
              </a:lnSpc>
              <a:buNone/>
              <a:defRPr sz="2400" b="0" cap="all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 smtClean="0"/>
              <a:t>Formatvorlage des Untertitelmasters durch Klicken bearbeiten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7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707533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one cover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9" name="Textplatzhalter 2"/>
          <p:cNvSpPr>
            <a:spLocks noGrp="1"/>
          </p:cNvSpPr>
          <p:nvPr>
            <p:ph type="body" idx="13"/>
          </p:nvPr>
        </p:nvSpPr>
        <p:spPr>
          <a:xfrm>
            <a:off x="781645" y="5976001"/>
            <a:ext cx="8705156" cy="224775"/>
          </a:xfrm>
        </p:spPr>
        <p:txBody>
          <a:bodyPr rIns="0" anchor="t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cap="none" baseline="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10" name="Inhaltsplatzhalter 6"/>
          <p:cNvSpPr>
            <a:spLocks noGrp="1"/>
          </p:cNvSpPr>
          <p:nvPr>
            <p:ph sz="quarter" idx="18"/>
          </p:nvPr>
        </p:nvSpPr>
        <p:spPr>
          <a:xfrm>
            <a:off x="3078974" y="2169872"/>
            <a:ext cx="6406279" cy="3772547"/>
          </a:xfrm>
        </p:spPr>
        <p:txBody>
          <a:bodyPr rIns="0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 dirty="0"/>
          </a:p>
        </p:txBody>
      </p:sp>
      <p:sp>
        <p:nvSpPr>
          <p:cNvPr id="12" name="Bildplatzhalter 7"/>
          <p:cNvSpPr>
            <a:spLocks noGrp="1"/>
          </p:cNvSpPr>
          <p:nvPr>
            <p:ph type="pic" sz="quarter" idx="16"/>
          </p:nvPr>
        </p:nvSpPr>
        <p:spPr>
          <a:xfrm>
            <a:off x="786289" y="2169871"/>
            <a:ext cx="1989000" cy="3769764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en-GB" dirty="0"/>
          </a:p>
        </p:txBody>
      </p:sp>
      <p:sp>
        <p:nvSpPr>
          <p:cNvPr id="11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54287919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/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viderpage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2241550"/>
            <a:ext cx="9906000" cy="1358900"/>
          </a:xfrm>
          <a:noFill/>
        </p:spPr>
        <p:txBody>
          <a:bodyPr lIns="972000" anchor="t"/>
          <a:lstStyle>
            <a:lvl1pPr>
              <a:lnSpc>
                <a:spcPct val="100000"/>
              </a:lnSpc>
              <a:defRPr sz="6000">
                <a:solidFill>
                  <a:schemeClr val="tx1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784" y="0"/>
            <a:ext cx="409500" cy="1129906"/>
          </a:xfrm>
          <a:prstGeom prst="rect">
            <a:avLst/>
          </a:prstGeom>
        </p:spPr>
      </p:pic>
      <p:sp>
        <p:nvSpPr>
          <p:cNvPr id="10" name="Textplatzhalter 2"/>
          <p:cNvSpPr>
            <a:spLocks noGrp="1"/>
          </p:cNvSpPr>
          <p:nvPr>
            <p:ph type="body" idx="13"/>
          </p:nvPr>
        </p:nvSpPr>
        <p:spPr>
          <a:xfrm>
            <a:off x="781645" y="1434668"/>
            <a:ext cx="2925000" cy="180000"/>
          </a:xfrm>
        </p:spPr>
        <p:txBody>
          <a:bodyPr rIns="0" anchor="t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cap="none" baseline="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pic>
        <p:nvPicPr>
          <p:cNvPr id="12" name="Grafik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784" y="0"/>
            <a:ext cx="409500" cy="1129906"/>
          </a:xfrm>
          <a:prstGeom prst="rect">
            <a:avLst/>
          </a:prstGeom>
        </p:spPr>
      </p:pic>
      <p:sp>
        <p:nvSpPr>
          <p:cNvPr id="24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9479062" y="6549516"/>
            <a:ext cx="360074" cy="180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 b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B03C7EDE-C1C1-4A17-8A67-66AA4FFFB732}" type="slidenum">
              <a:rPr lang="de-DE" smtClean="0"/>
              <a:pPr/>
              <a:t>‹Nr.›</a:t>
            </a:fld>
            <a:endParaRPr lang="de-DE" dirty="0"/>
          </a:p>
        </p:txBody>
      </p:sp>
      <p:pic>
        <p:nvPicPr>
          <p:cNvPr id="26" name="Grafik 25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645" y="6456235"/>
            <a:ext cx="0" cy="0"/>
          </a:xfrm>
          <a:prstGeom prst="rect">
            <a:avLst/>
          </a:prstGeom>
        </p:spPr>
      </p:pic>
      <p:pic>
        <p:nvPicPr>
          <p:cNvPr id="14" name="Grafik 1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645" y="6456236"/>
            <a:ext cx="557578" cy="52007"/>
          </a:xfrm>
          <a:prstGeom prst="rect">
            <a:avLst/>
          </a:prstGeom>
        </p:spPr>
      </p:pic>
      <p:sp>
        <p:nvSpPr>
          <p:cNvPr id="11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067203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7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34699195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1570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7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06985921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157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7" name="Titel 1"/>
          <p:cNvSpPr>
            <a:spLocks noGrp="1"/>
          </p:cNvSpPr>
          <p:nvPr>
            <p:ph type="title"/>
          </p:nvPr>
        </p:nvSpPr>
        <p:spPr>
          <a:xfrm>
            <a:off x="785515" y="1497649"/>
            <a:ext cx="8695857" cy="49720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786547" y="2168525"/>
            <a:ext cx="8698706" cy="4032250"/>
          </a:xfrm>
        </p:spPr>
        <p:txBody>
          <a:bodyPr/>
          <a:lstStyle>
            <a:lvl1pPr marL="360000" indent="-360000">
              <a:spcAft>
                <a:spcPts val="400"/>
              </a:spcAft>
              <a:buFont typeface="+mj-lt"/>
              <a:buAutoNum type="arabicPeriod"/>
              <a:tabLst>
                <a:tab pos="360363" algn="l"/>
              </a:tabLst>
              <a:defRPr/>
            </a:lvl1pPr>
            <a:lvl2pPr>
              <a:spcBef>
                <a:spcPts val="400"/>
              </a:spcBef>
              <a:spcAft>
                <a:spcPts val="400"/>
              </a:spcAft>
              <a:tabLst>
                <a:tab pos="360363" algn="l"/>
              </a:tabLst>
              <a:defRPr/>
            </a:lvl2pPr>
            <a:lvl3pPr>
              <a:spcBef>
                <a:spcPts val="400"/>
              </a:spcBef>
              <a:spcAft>
                <a:spcPts val="400"/>
              </a:spcAft>
              <a:tabLst>
                <a:tab pos="360363" algn="l"/>
              </a:tabLst>
              <a:defRPr/>
            </a:lvl3pPr>
            <a:lvl4pPr>
              <a:spcBef>
                <a:spcPts val="400"/>
              </a:spcBef>
              <a:spcAft>
                <a:spcPts val="400"/>
              </a:spcAft>
              <a:tabLst>
                <a:tab pos="360363" algn="l"/>
              </a:tabLst>
              <a:defRPr/>
            </a:lvl4pPr>
            <a:lvl5pPr>
              <a:spcBef>
                <a:spcPts val="400"/>
              </a:spcBef>
              <a:spcAft>
                <a:spcPts val="400"/>
              </a:spcAft>
              <a:tabLst>
                <a:tab pos="360363" algn="l"/>
              </a:tabLst>
              <a:defRPr/>
            </a:lvl5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8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639439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numer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786289" y="2168525"/>
            <a:ext cx="8697417" cy="4032250"/>
          </a:xfrm>
        </p:spPr>
        <p:txBody>
          <a:bodyPr/>
          <a:lstStyle>
            <a:lvl1pPr marL="360000" indent="-360000">
              <a:buFont typeface="+mj-lt"/>
              <a:buAutoNum type="arabicPeriod"/>
              <a:defRPr b="1"/>
            </a:lvl1pPr>
            <a:lvl2pPr marL="541338" indent="-180000">
              <a:buFont typeface="Wingdings 3" panose="05040102010807070707" pitchFamily="18" charset="2"/>
              <a:buChar char=""/>
              <a:defRPr/>
            </a:lvl2pPr>
            <a:lvl3pPr marL="720000" indent="-180000">
              <a:defRPr/>
            </a:lvl3pPr>
            <a:lvl4pPr marL="898525" indent="-180000">
              <a:defRPr/>
            </a:lvl4pPr>
            <a:lvl5pPr marL="1080000" indent="-180000">
              <a:defRPr/>
            </a:lvl5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7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440600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87063" y="2168526"/>
            <a:ext cx="8697417" cy="4032250"/>
          </a:xfrm>
        </p:spPr>
        <p:txBody>
          <a:bodyPr rIns="0"/>
          <a:lstStyle>
            <a:lvl1pPr>
              <a:defRPr b="1" cap="all" baseline="0">
                <a:latin typeface="+mj-lt"/>
              </a:defRPr>
            </a:lvl1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8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518588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8" name="Inhaltsplatzhalter 2"/>
          <p:cNvSpPr>
            <a:spLocks noGrp="1"/>
          </p:cNvSpPr>
          <p:nvPr>
            <p:ph idx="1"/>
          </p:nvPr>
        </p:nvSpPr>
        <p:spPr>
          <a:xfrm>
            <a:off x="787063" y="1501648"/>
            <a:ext cx="8697417" cy="4688967"/>
          </a:xfrm>
        </p:spPr>
        <p:txBody>
          <a:bodyPr rIns="0"/>
          <a:lstStyle>
            <a:lvl5pPr>
              <a:defRPr/>
            </a:lvl5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7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8168178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pos="3840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on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11" name="Bildplatzhalter 7"/>
          <p:cNvSpPr>
            <a:spLocks noGrp="1"/>
          </p:cNvSpPr>
          <p:nvPr>
            <p:ph type="pic" sz="quarter" idx="16"/>
          </p:nvPr>
        </p:nvSpPr>
        <p:spPr>
          <a:xfrm>
            <a:off x="786288" y="2170418"/>
            <a:ext cx="8697417" cy="3779532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en-GB" dirty="0"/>
          </a:p>
        </p:txBody>
      </p:sp>
      <p:sp>
        <p:nvSpPr>
          <p:cNvPr id="8" name="Textplatzhalter 2"/>
          <p:cNvSpPr>
            <a:spLocks noGrp="1"/>
          </p:cNvSpPr>
          <p:nvPr>
            <p:ph type="body" idx="13"/>
          </p:nvPr>
        </p:nvSpPr>
        <p:spPr>
          <a:xfrm>
            <a:off x="781645" y="5976001"/>
            <a:ext cx="8705156" cy="224775"/>
          </a:xfrm>
        </p:spPr>
        <p:txBody>
          <a:bodyPr rIns="0" anchor="t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cap="none" baseline="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9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12806528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/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12" name="Textplatzhalter 2"/>
          <p:cNvSpPr>
            <a:spLocks noGrp="1"/>
          </p:cNvSpPr>
          <p:nvPr>
            <p:ph type="body" idx="13"/>
          </p:nvPr>
        </p:nvSpPr>
        <p:spPr>
          <a:xfrm>
            <a:off x="781645" y="5967802"/>
            <a:ext cx="4241250" cy="180000"/>
          </a:xfrm>
        </p:spPr>
        <p:txBody>
          <a:bodyPr rIns="0" anchor="t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cap="none" baseline="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13" name="Textplatzhalter 2"/>
          <p:cNvSpPr>
            <a:spLocks noGrp="1"/>
          </p:cNvSpPr>
          <p:nvPr>
            <p:ph type="body" idx="17"/>
          </p:nvPr>
        </p:nvSpPr>
        <p:spPr>
          <a:xfrm>
            <a:off x="5237812" y="5967802"/>
            <a:ext cx="4241250" cy="180000"/>
          </a:xfrm>
        </p:spPr>
        <p:txBody>
          <a:bodyPr rIns="0" anchor="t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cap="none" baseline="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17" name="Inhaltsplatzhalter 6"/>
          <p:cNvSpPr>
            <a:spLocks noGrp="1"/>
          </p:cNvSpPr>
          <p:nvPr>
            <p:ph sz="quarter" idx="20"/>
          </p:nvPr>
        </p:nvSpPr>
        <p:spPr>
          <a:xfrm>
            <a:off x="786289" y="2170574"/>
            <a:ext cx="4241250" cy="3779376"/>
          </a:xfrm>
        </p:spPr>
        <p:txBody>
          <a:bodyPr rIns="0"/>
          <a:lstStyle>
            <a:lvl5pPr>
              <a:defRPr/>
            </a:lvl5pPr>
            <a:lvl6pPr marL="536575" indent="0">
              <a:buNone/>
              <a:defRPr/>
            </a:lvl6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 smtClean="0"/>
          </a:p>
        </p:txBody>
      </p:sp>
      <p:sp>
        <p:nvSpPr>
          <p:cNvPr id="18" name="Inhaltsplatzhalter 6"/>
          <p:cNvSpPr>
            <a:spLocks noGrp="1"/>
          </p:cNvSpPr>
          <p:nvPr>
            <p:ph sz="quarter" idx="21"/>
          </p:nvPr>
        </p:nvSpPr>
        <p:spPr>
          <a:xfrm>
            <a:off x="5237812" y="2170574"/>
            <a:ext cx="4241250" cy="3779376"/>
          </a:xfrm>
        </p:spPr>
        <p:txBody>
          <a:bodyPr rIns="0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 dirty="0"/>
          </a:p>
        </p:txBody>
      </p:sp>
      <p:sp>
        <p:nvSpPr>
          <p:cNvPr id="10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91951096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wo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10" name="Bildplatzhalter 7"/>
          <p:cNvSpPr>
            <a:spLocks noGrp="1"/>
          </p:cNvSpPr>
          <p:nvPr>
            <p:ph type="pic" sz="quarter" idx="15"/>
          </p:nvPr>
        </p:nvSpPr>
        <p:spPr>
          <a:xfrm>
            <a:off x="5216301" y="2170669"/>
            <a:ext cx="4270500" cy="3772547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en-GB" dirty="0"/>
          </a:p>
        </p:txBody>
      </p:sp>
      <p:sp>
        <p:nvSpPr>
          <p:cNvPr id="11" name="Bildplatzhalter 7"/>
          <p:cNvSpPr>
            <a:spLocks noGrp="1"/>
          </p:cNvSpPr>
          <p:nvPr>
            <p:ph type="pic" sz="quarter" idx="16"/>
          </p:nvPr>
        </p:nvSpPr>
        <p:spPr>
          <a:xfrm>
            <a:off x="786289" y="2170669"/>
            <a:ext cx="4270500" cy="3772547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en-GB" dirty="0"/>
          </a:p>
        </p:txBody>
      </p:sp>
      <p:sp>
        <p:nvSpPr>
          <p:cNvPr id="14" name="Textplatzhalter 2"/>
          <p:cNvSpPr>
            <a:spLocks noGrp="1"/>
          </p:cNvSpPr>
          <p:nvPr>
            <p:ph type="body" idx="18"/>
          </p:nvPr>
        </p:nvSpPr>
        <p:spPr>
          <a:xfrm>
            <a:off x="3766517" y="5967802"/>
            <a:ext cx="1290788" cy="180000"/>
          </a:xfrm>
        </p:spPr>
        <p:txBody>
          <a:bodyPr rIns="0" anchor="t"/>
          <a:lstStyle>
            <a:lvl1pPr mar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cap="none" baseline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15" name="Textplatzhalter 2"/>
          <p:cNvSpPr>
            <a:spLocks noGrp="1"/>
          </p:cNvSpPr>
          <p:nvPr>
            <p:ph type="body" idx="19"/>
          </p:nvPr>
        </p:nvSpPr>
        <p:spPr>
          <a:xfrm>
            <a:off x="8196013" y="5967802"/>
            <a:ext cx="1290788" cy="180000"/>
          </a:xfrm>
        </p:spPr>
        <p:txBody>
          <a:bodyPr rIns="0" anchor="t"/>
          <a:lstStyle>
            <a:lvl1pPr mar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cap="none" baseline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16" name="Textplatzhalter 2"/>
          <p:cNvSpPr>
            <a:spLocks noGrp="1"/>
          </p:cNvSpPr>
          <p:nvPr>
            <p:ph type="body" idx="13"/>
          </p:nvPr>
        </p:nvSpPr>
        <p:spPr>
          <a:xfrm>
            <a:off x="781645" y="5967802"/>
            <a:ext cx="4241250" cy="180000"/>
          </a:xfrm>
        </p:spPr>
        <p:txBody>
          <a:bodyPr rIns="0" anchor="t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cap="none" baseline="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17" name="Textplatzhalter 2"/>
          <p:cNvSpPr>
            <a:spLocks noGrp="1"/>
          </p:cNvSpPr>
          <p:nvPr>
            <p:ph type="body" idx="17"/>
          </p:nvPr>
        </p:nvSpPr>
        <p:spPr>
          <a:xfrm>
            <a:off x="5237812" y="5967802"/>
            <a:ext cx="4241250" cy="180000"/>
          </a:xfrm>
        </p:spPr>
        <p:txBody>
          <a:bodyPr rIns="0" anchor="t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cap="none" baseline="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12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00100689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four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9" name="Textplatzhalter 2"/>
          <p:cNvSpPr>
            <a:spLocks noGrp="1"/>
          </p:cNvSpPr>
          <p:nvPr>
            <p:ph type="body" idx="13"/>
          </p:nvPr>
        </p:nvSpPr>
        <p:spPr>
          <a:xfrm>
            <a:off x="781645" y="5976001"/>
            <a:ext cx="8705156" cy="224775"/>
          </a:xfrm>
        </p:spPr>
        <p:txBody>
          <a:bodyPr rIns="0" anchor="t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cap="none" baseline="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10" name="Bildplatzhalter 7"/>
          <p:cNvSpPr>
            <a:spLocks noGrp="1"/>
          </p:cNvSpPr>
          <p:nvPr>
            <p:ph type="pic" sz="quarter" idx="16"/>
          </p:nvPr>
        </p:nvSpPr>
        <p:spPr>
          <a:xfrm>
            <a:off x="786289" y="2170430"/>
            <a:ext cx="1989000" cy="3772548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en-GB" dirty="0"/>
          </a:p>
        </p:txBody>
      </p:sp>
      <p:sp>
        <p:nvSpPr>
          <p:cNvPr id="12" name="Bildplatzhalter 7"/>
          <p:cNvSpPr>
            <a:spLocks noGrp="1"/>
          </p:cNvSpPr>
          <p:nvPr>
            <p:ph type="pic" sz="quarter" idx="17"/>
          </p:nvPr>
        </p:nvSpPr>
        <p:spPr>
          <a:xfrm>
            <a:off x="3023460" y="2170430"/>
            <a:ext cx="1989000" cy="3772548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en-GB" dirty="0"/>
          </a:p>
        </p:txBody>
      </p:sp>
      <p:sp>
        <p:nvSpPr>
          <p:cNvPr id="13" name="Bildplatzhalter 7"/>
          <p:cNvSpPr>
            <a:spLocks noGrp="1"/>
          </p:cNvSpPr>
          <p:nvPr>
            <p:ph type="pic" sz="quarter" idx="18"/>
          </p:nvPr>
        </p:nvSpPr>
        <p:spPr>
          <a:xfrm>
            <a:off x="5260630" y="2170430"/>
            <a:ext cx="1989000" cy="3772548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en-GB" dirty="0"/>
          </a:p>
        </p:txBody>
      </p:sp>
      <p:sp>
        <p:nvSpPr>
          <p:cNvPr id="14" name="Bildplatzhalter 7"/>
          <p:cNvSpPr>
            <a:spLocks noGrp="1"/>
          </p:cNvSpPr>
          <p:nvPr>
            <p:ph type="pic" sz="quarter" idx="19"/>
          </p:nvPr>
        </p:nvSpPr>
        <p:spPr>
          <a:xfrm>
            <a:off x="7497801" y="2170430"/>
            <a:ext cx="1989000" cy="3772548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en-GB" dirty="0"/>
          </a:p>
        </p:txBody>
      </p:sp>
      <p:sp>
        <p:nvSpPr>
          <p:cNvPr id="11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40779451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w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787063" y="1497649"/>
            <a:ext cx="8695857" cy="497205"/>
          </a:xfrm>
          <a:prstGeom prst="rect">
            <a:avLst/>
          </a:prstGeom>
        </p:spPr>
        <p:txBody>
          <a:bodyPr vert="horz" lIns="0" tIns="0" rIns="144000" bIns="0" rtlCol="0" anchor="t" anchorCtr="0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87063" y="2169106"/>
            <a:ext cx="8697417" cy="378084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  <a:p>
            <a:pPr lvl="4"/>
            <a:r>
              <a:rPr lang="de-DE" dirty="0" smtClean="0"/>
              <a:t>Sechste Ebene</a:t>
            </a:r>
          </a:p>
          <a:p>
            <a:pPr lvl="5"/>
            <a:r>
              <a:rPr lang="de-DE" dirty="0" smtClean="0"/>
              <a:t>Siebte Ebene</a:t>
            </a:r>
          </a:p>
          <a:p>
            <a:pPr lvl="6"/>
            <a:r>
              <a:rPr lang="de-DE" dirty="0" smtClean="0"/>
              <a:t>Achte Ebene</a:t>
            </a:r>
          </a:p>
          <a:p>
            <a:pPr lvl="7"/>
            <a:r>
              <a:rPr lang="de-DE" dirty="0" smtClean="0"/>
              <a:t>Neunte Ebene</a:t>
            </a:r>
          </a:p>
          <a:p>
            <a:pPr lvl="8"/>
            <a:r>
              <a:rPr lang="de-DE" sz="1200" dirty="0" smtClean="0"/>
              <a:t>Zehnte Ebene</a:t>
            </a:r>
            <a:endParaRPr lang="de-DE" dirty="0" smtClean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9479062" y="6549516"/>
            <a:ext cx="360074" cy="180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 b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B03C7EDE-C1C1-4A17-8A67-66AA4FFFB732}" type="slidenum">
              <a:rPr lang="de-DE" smtClean="0"/>
              <a:pPr/>
              <a:t>‹Nr.›</a:t>
            </a:fld>
            <a:endParaRPr lang="de-DE" dirty="0"/>
          </a:p>
        </p:txBody>
      </p:sp>
      <p:pic>
        <p:nvPicPr>
          <p:cNvPr id="12" name="Grafik 11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645" y="6456235"/>
            <a:ext cx="0" cy="0"/>
          </a:xfrm>
          <a:prstGeom prst="rect">
            <a:avLst/>
          </a:prstGeom>
        </p:spPr>
      </p:pic>
      <p:pic>
        <p:nvPicPr>
          <p:cNvPr id="15" name="Grafik 14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645" y="6456236"/>
            <a:ext cx="557578" cy="52007"/>
          </a:xfrm>
          <a:prstGeom prst="rect">
            <a:avLst/>
          </a:prstGeom>
        </p:spPr>
      </p:pic>
      <p:pic>
        <p:nvPicPr>
          <p:cNvPr id="18" name="Grafik 17" descr="rz_dg-oldenbourg.eps"/>
          <p:cNvPicPr>
            <a:picLocks noChangeAspect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895" y="-10048"/>
            <a:ext cx="1285875" cy="657225"/>
          </a:xfrm>
          <a:prstGeom prst="rect">
            <a:avLst/>
          </a:prstGeom>
        </p:spPr>
      </p:pic>
      <p:sp>
        <p:nvSpPr>
          <p:cNvPr id="10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 tIns="0" b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747738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728" r:id="rId2"/>
    <p:sldLayoutId id="2147483730" r:id="rId3"/>
    <p:sldLayoutId id="2147483695" r:id="rId4"/>
    <p:sldLayoutId id="2147483696" r:id="rId5"/>
    <p:sldLayoutId id="2147483701" r:id="rId6"/>
    <p:sldLayoutId id="2147483698" r:id="rId7"/>
    <p:sldLayoutId id="2147483677" r:id="rId8"/>
    <p:sldLayoutId id="2147483729" r:id="rId9"/>
    <p:sldLayoutId id="2147483703" r:id="rId10"/>
    <p:sldLayoutId id="2147483709" r:id="rId11"/>
    <p:sldLayoutId id="2147483699" r:id="rId12"/>
    <p:sldLayoutId id="2147483700" r:id="rId13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1800" b="1" kern="1200" cap="all" baseline="0">
          <a:solidFill>
            <a:schemeClr val="tx1"/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1400"/>
        </a:spcBef>
        <a:spcAft>
          <a:spcPts val="800"/>
        </a:spcAft>
        <a:buFont typeface="Arial" panose="020B0604020202020204" pitchFamily="34" charset="0"/>
        <a:buNone/>
        <a:defRPr sz="1400" b="1" i="0" kern="1200" cap="all" spc="50" baseline="0">
          <a:solidFill>
            <a:schemeClr val="tx1"/>
          </a:solidFill>
          <a:latin typeface="+mj-lt"/>
          <a:ea typeface="+mn-ea"/>
          <a:cs typeface="+mn-cs"/>
        </a:defRPr>
      </a:lvl1pPr>
      <a:lvl2pPr marL="0" indent="0" algn="l" defTabSz="914400" rtl="0" eaLnBrk="1" latinLnBrk="0" hangingPunct="1">
        <a:lnSpc>
          <a:spcPct val="100000"/>
        </a:lnSpc>
        <a:spcBef>
          <a:spcPts val="800"/>
        </a:spcBef>
        <a:spcAft>
          <a:spcPts val="800"/>
        </a:spcAft>
        <a:buSzPct val="70000"/>
        <a:buFont typeface="Wingdings 3" panose="05040102010807070707" pitchFamily="18" charset="2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179388" indent="-179388" algn="l" defTabSz="914400" rtl="0" eaLnBrk="1" latinLnBrk="0" hangingPunct="1">
        <a:lnSpc>
          <a:spcPct val="100000"/>
        </a:lnSpc>
        <a:spcBef>
          <a:spcPts val="800"/>
        </a:spcBef>
        <a:spcAft>
          <a:spcPts val="800"/>
        </a:spcAft>
        <a:buSzPct val="70000"/>
        <a:buFont typeface="Wingdings 3" panose="05040102010807070707" pitchFamily="18" charset="2"/>
        <a:buChar char="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360000" indent="-180000" algn="l" defTabSz="914400" rtl="0" eaLnBrk="1" latinLnBrk="0" hangingPunct="1">
        <a:lnSpc>
          <a:spcPct val="100000"/>
        </a:lnSpc>
        <a:spcBef>
          <a:spcPts val="800"/>
        </a:spcBef>
        <a:spcAft>
          <a:spcPts val="800"/>
        </a:spcAft>
        <a:buSzPct val="70000"/>
        <a:buFont typeface="Wingdings 3" panose="05040102010807070707" pitchFamily="18" charset="2"/>
        <a:buChar char=""/>
        <a:defRPr sz="1200" b="0" i="0" kern="1200" baseline="0">
          <a:solidFill>
            <a:schemeClr val="tx1"/>
          </a:solidFill>
          <a:latin typeface="+mn-lt"/>
          <a:ea typeface="+mn-ea"/>
          <a:cs typeface="Arial" panose="020B0604020202020204" pitchFamily="34" charset="0"/>
        </a:defRPr>
      </a:lvl4pPr>
      <a:lvl5pPr marL="540000" indent="-180000" algn="l" defTabSz="914400" rtl="0" eaLnBrk="1" latinLnBrk="0" hangingPunct="1">
        <a:lnSpc>
          <a:spcPct val="100000"/>
        </a:lnSpc>
        <a:spcBef>
          <a:spcPts val="800"/>
        </a:spcBef>
        <a:spcAft>
          <a:spcPts val="800"/>
        </a:spcAft>
        <a:buSzPct val="70000"/>
        <a:buFont typeface="Wingdings 3" panose="05040102010807070707" pitchFamily="18" charset="2"/>
        <a:buChar char=""/>
        <a:defRPr sz="1200" kern="1200">
          <a:solidFill>
            <a:schemeClr val="tx1"/>
          </a:solidFill>
          <a:latin typeface="+mn-lt"/>
          <a:ea typeface="+mn-ea"/>
          <a:cs typeface="Arial" panose="020B0604020202020204" pitchFamily="34" charset="0"/>
        </a:defRPr>
      </a:lvl5pPr>
      <a:lvl6pPr marL="540000" indent="-180000" algn="l" defTabSz="914400" rtl="0" eaLnBrk="1" latinLnBrk="0" hangingPunct="1">
        <a:lnSpc>
          <a:spcPct val="100000"/>
        </a:lnSpc>
        <a:spcBef>
          <a:spcPts val="800"/>
        </a:spcBef>
        <a:spcAft>
          <a:spcPts val="800"/>
        </a:spcAft>
        <a:buSzPct val="70000"/>
        <a:buFont typeface="Wingdings 3" panose="05040102010807070707" pitchFamily="18" charset="2"/>
        <a:buChar char=""/>
        <a:defRPr sz="1200" b="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540000" indent="-180000" algn="l" defTabSz="914400" rtl="0" eaLnBrk="1" latinLnBrk="0" hangingPunct="1">
        <a:lnSpc>
          <a:spcPct val="100000"/>
        </a:lnSpc>
        <a:spcBef>
          <a:spcPts val="800"/>
        </a:spcBef>
        <a:spcAft>
          <a:spcPts val="800"/>
        </a:spcAft>
        <a:buSzPct val="70000"/>
        <a:buFont typeface="Wingdings 3" panose="05040102010807070707" pitchFamily="18" charset="2"/>
        <a:buChar char="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540000" indent="-180000" algn="l" defTabSz="914400" rtl="0" eaLnBrk="1" latinLnBrk="0" hangingPunct="1">
        <a:lnSpc>
          <a:spcPct val="100000"/>
        </a:lnSpc>
        <a:spcBef>
          <a:spcPts val="800"/>
        </a:spcBef>
        <a:spcAft>
          <a:spcPts val="800"/>
        </a:spcAft>
        <a:buSzPct val="70000"/>
        <a:buFont typeface="Wingdings 3" panose="05040102010807070707" pitchFamily="18" charset="2"/>
        <a:buChar char="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540000" indent="-180000" algn="l" defTabSz="914400" rtl="0" eaLnBrk="1" latinLnBrk="0" hangingPunct="1">
        <a:lnSpc>
          <a:spcPct val="100000"/>
        </a:lnSpc>
        <a:spcBef>
          <a:spcPts val="800"/>
        </a:spcBef>
        <a:spcAft>
          <a:spcPts val="800"/>
        </a:spcAft>
        <a:buSzPct val="70000"/>
        <a:buFont typeface="Wingdings 3" panose="05040102010807070707" pitchFamily="18" charset="2"/>
        <a:buChar char="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0" pos="7355" userDrawn="1">
          <p15:clr>
            <a:srgbClr val="F26B43"/>
          </p15:clr>
        </p15:guide>
        <p15:guide id="1" orient="horz" pos="981" userDrawn="1">
          <p15:clr>
            <a:srgbClr val="F26B43"/>
          </p15:clr>
        </p15:guide>
        <p15:guide id="2" orient="horz" pos="1253" userDrawn="1">
          <p15:clr>
            <a:srgbClr val="F26B43"/>
          </p15:clr>
        </p15:guide>
        <p15:guide id="3" orient="horz" pos="1366" userDrawn="1">
          <p15:clr>
            <a:srgbClr val="F26B43"/>
          </p15:clr>
        </p15:guide>
        <p15:guide id="5" orient="horz" pos="4156" userDrawn="1">
          <p15:clr>
            <a:srgbClr val="F26B43"/>
          </p15:clr>
        </p15:guide>
        <p15:guide id="6" orient="horz" pos="3906" userDrawn="1">
          <p15:clr>
            <a:srgbClr val="F26B43"/>
          </p15:clr>
        </p15:guide>
        <p15:guide id="7" orient="horz" pos="3748" userDrawn="1">
          <p15:clr>
            <a:srgbClr val="F26B43"/>
          </p15:clr>
        </p15:guide>
        <p15:guide id="8" pos="60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30.png"/><Relationship Id="rId7" Type="http://schemas.openxmlformats.org/officeDocument/2006/relationships/image" Target="../media/image34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de-DE" dirty="0">
                <a:ea typeface="ＭＳ Ｐゴシック" charset="-128"/>
              </a:rPr>
              <a:t>25. Kapitel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altLang="de-DE" dirty="0">
                <a:ea typeface="ＭＳ Ｐゴシック" charset="-128"/>
              </a:rPr>
              <a:t>MONOPOL 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1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8706868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87842" y="1301979"/>
            <a:ext cx="8695857" cy="344403"/>
          </a:xfrm>
        </p:spPr>
        <p:txBody>
          <a:bodyPr/>
          <a:lstStyle/>
          <a:p>
            <a:r>
              <a:rPr lang="de-DE" dirty="0" smtClean="0"/>
              <a:t>PREISFESTSETZUNG DURCH KOSTENAUFSCHLAG – MARK-UP 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87063" y="1515649"/>
            <a:ext cx="8697417" cy="4461081"/>
          </a:xfrm>
        </p:spPr>
        <p:txBody>
          <a:bodyPr/>
          <a:lstStyle/>
          <a:p>
            <a:endParaRPr lang="de-DE" dirty="0" smtClean="0"/>
          </a:p>
          <a:p>
            <a:r>
              <a:rPr lang="de-DE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ZUSAMMENHANG ZWISCHEN PREISELASTIZITÄT DER NACHFRAGE UND MARK-UP </a:t>
            </a:r>
          </a:p>
          <a:p>
            <a:endParaRPr lang="de-DE" sz="16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10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7580" y="2317482"/>
            <a:ext cx="4122699" cy="727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chemeClr val="tx1"/>
                </a:solidFill>
                <a:prstDash val="solid"/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707682" y="3007390"/>
            <a:ext cx="6471323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AT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IST DER PREIS DES MONOPOLISTEN;</a:t>
            </a:r>
            <a:r>
              <a:rPr kumimoji="0" lang="de-AT" altLang="de-DE" sz="1600" b="1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 DER MARK-UP IST DANN</a:t>
            </a:r>
            <a:endParaRPr kumimoji="0" lang="en-US" altLang="de-DE" sz="16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5379" y="3429192"/>
            <a:ext cx="2872454" cy="4791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chemeClr val="tx1"/>
                </a:solidFill>
                <a:prstDash val="solid"/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1064712" y="4095067"/>
            <a:ext cx="6311919" cy="1324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WENN Z. </a:t>
            </a:r>
            <a:r>
              <a:rPr lang="en-US" altLang="de-DE" sz="1600" kern="0" dirty="0" smtClean="0">
                <a:solidFill>
                  <a:srgbClr val="000000"/>
                </a:solidFill>
              </a:rPr>
              <a:t>B.	</a:t>
            </a: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itchFamily="18" charset="2"/>
              </a:rPr>
              <a:t>e </a:t>
            </a: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= - 3 	DANN IST DER MARK-UP	 k/2, </a:t>
            </a:r>
            <a:b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</a:b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UND WENN	 </a:t>
            </a: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itchFamily="18" charset="2"/>
              </a:rPr>
              <a:t>e</a:t>
            </a: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= - 2 	</a:t>
            </a:r>
            <a:r>
              <a:rPr lang="en-US" altLang="de-DE" sz="1600" kern="0" dirty="0" smtClean="0">
                <a:solidFill>
                  <a:srgbClr val="000000"/>
                </a:solidFill>
                <a:latin typeface="Times New Roman"/>
              </a:rPr>
              <a:t>DANN </a:t>
            </a:r>
            <a:r>
              <a:rPr lang="en-US" altLang="de-DE" sz="1600" kern="0" dirty="0">
                <a:solidFill>
                  <a:srgbClr val="000000"/>
                </a:solidFill>
                <a:latin typeface="Times New Roman"/>
              </a:rPr>
              <a:t>IST DER MARK-UP	 k</a:t>
            </a: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.  </a:t>
            </a:r>
            <a:b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</a:br>
            <a:endParaRPr lang="en-US" altLang="de-DE" sz="1600" kern="0" dirty="0">
              <a:solidFill>
                <a:srgbClr val="000000"/>
              </a:solidFill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DER</a:t>
            </a:r>
            <a:r>
              <a:rPr kumimoji="0" lang="en-US" altLang="de-DE" sz="1600" b="1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MARK-UP IST UMSO </a:t>
            </a:r>
            <a:r>
              <a:rPr kumimoji="0" lang="en-US" altLang="de-DE" sz="1600" b="1" i="0" u="none" strike="noStrike" kern="0" cap="none" spc="0" normalizeH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GRÖßER</a:t>
            </a:r>
            <a:r>
              <a:rPr lang="en-US" altLang="de-DE" sz="1600" kern="0" dirty="0" smtClean="0">
                <a:solidFill>
                  <a:srgbClr val="000000"/>
                </a:solidFill>
              </a:rPr>
              <a:t>, JE UNELASTISCHER DIE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NACHFRAGE</a:t>
            </a:r>
            <a:r>
              <a:rPr kumimoji="0" lang="en-US" altLang="de-DE" sz="1600" b="1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IST.</a:t>
            </a:r>
            <a:endParaRPr kumimoji="0" lang="en-US" altLang="de-DE" sz="16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1044377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>
                <a:solidFill>
                  <a:srgbClr val="000000"/>
                </a:solidFill>
              </a:rPr>
              <a:t>DIE WIRKUNG EINER GEWINNSTEUER BEIM MONOPOL 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87063" y="2089013"/>
            <a:ext cx="8697417" cy="3821457"/>
          </a:xfrm>
        </p:spPr>
        <p:txBody>
          <a:bodyPr/>
          <a:lstStyle/>
          <a:p>
            <a:pPr lvl="0" defTabSz="912813" fontAlgn="base"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Pct val="75000"/>
              <a:defRPr/>
            </a:pPr>
            <a:r>
              <a:rPr lang="en-US" altLang="de-DE" sz="1800" kern="0" cap="none" spc="0" dirty="0">
                <a:solidFill>
                  <a:srgbClr val="000000"/>
                </a:solidFill>
                <a:ea typeface="ＭＳ Ｐゴシック" pitchFamily="34" charset="-128"/>
              </a:rPr>
              <a:t/>
            </a:r>
            <a:br>
              <a:rPr lang="en-US" altLang="de-DE" sz="1800" kern="0" cap="none" spc="0" dirty="0">
                <a:solidFill>
                  <a:srgbClr val="000000"/>
                </a:solidFill>
                <a:ea typeface="ＭＳ Ｐゴシック" pitchFamily="34" charset="-128"/>
              </a:rPr>
            </a:br>
            <a:r>
              <a:rPr lang="en-US" altLang="de-DE" sz="1600" b="0" kern="0" cap="none" spc="0" dirty="0" err="1" smtClean="0">
                <a:solidFill>
                  <a:srgbClr val="000000"/>
                </a:solidFill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</a:rPr>
              <a:t>EINE</a:t>
            </a:r>
            <a:r>
              <a:rPr lang="en-US" altLang="de-DE" sz="1600" b="0" kern="0" cap="none" spc="0" dirty="0" smtClean="0">
                <a:solidFill>
                  <a:srgbClr val="000000"/>
                </a:solidFill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</a:rPr>
              <a:t> </a:t>
            </a:r>
            <a:r>
              <a:rPr lang="en-US" altLang="de-DE" sz="1600" b="0" kern="0" cap="none" spc="0" dirty="0" smtClean="0">
                <a:solidFill>
                  <a:srgbClr val="000000"/>
                </a:solidFill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</a:rPr>
              <a:t>GEWINNSTEUER ZUM SATZ VON t REDUZIERT DEN GEWINN VON</a:t>
            </a:r>
            <a:br>
              <a:rPr lang="en-US" altLang="de-DE" sz="1600" b="0" kern="0" cap="none" spc="0" dirty="0" smtClean="0">
                <a:solidFill>
                  <a:srgbClr val="000000"/>
                </a:solidFill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</a:rPr>
            </a:br>
            <a:endParaRPr lang="en-US" altLang="de-DE" sz="1600" b="0" kern="0" cap="none" spc="0" dirty="0" smtClean="0">
              <a:solidFill>
                <a:srgbClr val="000000"/>
              </a:solidFill>
              <a:latin typeface="Arial" panose="020B0604020202020204" pitchFamily="34" charset="0"/>
              <a:ea typeface="ＭＳ Ｐゴシック" pitchFamily="34" charset="-128"/>
              <a:cs typeface="Arial" panose="020B0604020202020204" pitchFamily="34" charset="0"/>
            </a:endParaRPr>
          </a:p>
          <a:p>
            <a:pPr lvl="0" defTabSz="912813" fontAlgn="base"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Pct val="75000"/>
              <a:defRPr/>
            </a:pPr>
            <a:r>
              <a:rPr lang="en-US" altLang="de-DE" sz="1600" b="0" kern="0" cap="none" spc="0" dirty="0">
                <a:solidFill>
                  <a:srgbClr val="000000"/>
                </a:solidFill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</a:rPr>
              <a:t>	</a:t>
            </a:r>
            <a:r>
              <a:rPr lang="en-US" altLang="de-DE" sz="1600" b="0" kern="0" cap="none" spc="0" dirty="0" smtClean="0">
                <a:solidFill>
                  <a:srgbClr val="000000"/>
                </a:solidFill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</a:rPr>
              <a:t>P(y*) 	AUF 	(1 – t)P(y*).</a:t>
            </a:r>
            <a:endParaRPr lang="en-US" altLang="de-DE" sz="1600" b="0" kern="0" cap="none" spc="0" dirty="0">
              <a:solidFill>
                <a:srgbClr val="000000"/>
              </a:solidFill>
              <a:latin typeface="Arial" panose="020B0604020202020204" pitchFamily="34" charset="0"/>
              <a:ea typeface="ＭＳ Ｐゴシック" pitchFamily="34" charset="-128"/>
              <a:cs typeface="Arial" panose="020B0604020202020204" pitchFamily="34" charset="0"/>
            </a:endParaRPr>
          </a:p>
          <a:p>
            <a:pPr lvl="0" defTabSz="912813" fontAlgn="base"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Pct val="75000"/>
              <a:defRPr/>
            </a:pPr>
            <a:endParaRPr lang="en-US" altLang="de-DE" sz="1600" b="0" kern="0" cap="none" spc="0" dirty="0" smtClean="0">
              <a:solidFill>
                <a:srgbClr val="000000"/>
              </a:solidFill>
              <a:latin typeface="Arial" panose="020B0604020202020204" pitchFamily="34" charset="0"/>
              <a:ea typeface="ＭＳ Ｐゴシック" pitchFamily="34" charset="-128"/>
              <a:cs typeface="Arial" panose="020B0604020202020204" pitchFamily="34" charset="0"/>
            </a:endParaRPr>
          </a:p>
          <a:p>
            <a:pPr lvl="0" defTabSz="912813" fontAlgn="base"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Pct val="75000"/>
              <a:defRPr/>
            </a:pPr>
            <a:r>
              <a:rPr lang="en-US" altLang="de-DE" sz="1600" b="0" kern="0" cap="none" spc="0" dirty="0" smtClean="0">
                <a:solidFill>
                  <a:srgbClr val="000000"/>
                </a:solidFill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</a:rPr>
              <a:t>WENN DER GEWINN VOR STEUERN EIN MAXIMUM WAR, SO </a:t>
            </a:r>
            <a:r>
              <a:rPr lang="de-AT" altLang="de-DE" sz="1600" b="0" kern="0" cap="none" spc="0" dirty="0" smtClean="0">
                <a:solidFill>
                  <a:srgbClr val="000000"/>
                </a:solidFill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</a:rPr>
              <a:t>WIRD DER MAXIMALE GEWINN NACH STEUERN ZUM SELBEN OUTPUTNIVEAU </a:t>
            </a:r>
            <a:r>
              <a:rPr lang="en-US" altLang="de-DE" sz="1600" b="0" kern="0" cap="none" spc="0" dirty="0">
                <a:solidFill>
                  <a:srgbClr val="000000"/>
                </a:solidFill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</a:rPr>
              <a:t>y</a:t>
            </a:r>
            <a:r>
              <a:rPr lang="en-US" altLang="de-DE" sz="1600" b="0" kern="0" cap="none" spc="0" dirty="0" smtClean="0">
                <a:solidFill>
                  <a:srgbClr val="000000"/>
                </a:solidFill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</a:rPr>
              <a:t>* </a:t>
            </a:r>
            <a:r>
              <a:rPr lang="en-US" altLang="ja-JP" sz="1600" b="0" kern="0" cap="none" spc="0" dirty="0" smtClean="0">
                <a:solidFill>
                  <a:srgbClr val="000000"/>
                </a:solidFill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</a:rPr>
              <a:t>ERREICHT WERDEN.</a:t>
            </a:r>
          </a:p>
          <a:p>
            <a:pPr lvl="0" defTabSz="912813" fontAlgn="base"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Pct val="75000"/>
              <a:defRPr/>
            </a:pPr>
            <a:endParaRPr lang="en-US" altLang="ja-JP" sz="1600" b="0" kern="0" cap="none" spc="0" dirty="0">
              <a:solidFill>
                <a:srgbClr val="000000"/>
              </a:solidFill>
              <a:latin typeface="Arial" panose="020B0604020202020204" pitchFamily="34" charset="0"/>
              <a:ea typeface="ＭＳ Ｐゴシック" pitchFamily="34" charset="-128"/>
              <a:cs typeface="Arial" panose="020B0604020202020204" pitchFamily="34" charset="0"/>
            </a:endParaRPr>
          </a:p>
          <a:p>
            <a:pPr lvl="0" defTabSz="912813" fontAlgn="base"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Pct val="75000"/>
              <a:defRPr/>
            </a:pPr>
            <a:r>
              <a:rPr lang="en-US" altLang="de-DE" sz="1600" b="0" kern="0" cap="none" spc="0" dirty="0" smtClean="0">
                <a:solidFill>
                  <a:srgbClr val="000000"/>
                </a:solidFill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</a:rPr>
              <a:t>EINE GEWINNSTEUER IST IN DIESEM FALL NEUTRAL, D</a:t>
            </a:r>
            <a:r>
              <a:rPr lang="en-US" altLang="de-DE" sz="1600" b="0" kern="0" cap="none" spc="0" dirty="0">
                <a:solidFill>
                  <a:srgbClr val="000000"/>
                </a:solidFill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</a:rPr>
              <a:t>. H. </a:t>
            </a:r>
            <a:r>
              <a:rPr lang="en-US" altLang="de-DE" sz="1600" b="0" kern="0" cap="none" spc="0" dirty="0" smtClean="0">
                <a:solidFill>
                  <a:srgbClr val="000000"/>
                </a:solidFill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</a:rPr>
              <a:t>SIE HAT</a:t>
            </a:r>
          </a:p>
          <a:p>
            <a:pPr lvl="0" defTabSz="912813" fontAlgn="base"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Pct val="75000"/>
              <a:defRPr/>
            </a:pPr>
            <a:r>
              <a:rPr lang="en-US" sz="1600" b="0" kern="0" cap="none" spc="0" dirty="0" smtClean="0">
                <a:solidFill>
                  <a:srgbClr val="000000"/>
                </a:solidFill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</a:rPr>
              <a:t>KEINE AUSWIRKUNG AUF DIE ALLOKATION DER RESSOURCEN.</a:t>
            </a:r>
            <a:endParaRPr lang="de-DE" sz="16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11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07821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28108" y="818882"/>
            <a:ext cx="8695857" cy="304647"/>
          </a:xfrm>
        </p:spPr>
        <p:txBody>
          <a:bodyPr/>
          <a:lstStyle/>
          <a:p>
            <a:r>
              <a:rPr lang="de-DE" dirty="0">
                <a:solidFill>
                  <a:srgbClr val="000000"/>
                </a:solidFill>
              </a:rPr>
              <a:t>DIE WIRKUNG EINER MENGENSTEUER BEIM MONOPOL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12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  <p:sp>
        <p:nvSpPr>
          <p:cNvPr id="6" name="Line 3"/>
          <p:cNvSpPr>
            <a:spLocks noChangeShapeType="1"/>
          </p:cNvSpPr>
          <p:nvPr/>
        </p:nvSpPr>
        <p:spPr bwMode="auto">
          <a:xfrm>
            <a:off x="1857375" y="1643063"/>
            <a:ext cx="0" cy="3167062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stealth" w="med" len="lg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Symbol" pitchFamily="18" charset="2"/>
              <a:ea typeface="ＭＳ Ｐゴシック" pitchFamily="34" charset="-128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857375" y="4810125"/>
            <a:ext cx="4310063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Symbol" pitchFamily="18" charset="2"/>
              <a:ea typeface="ＭＳ Ｐゴシック" pitchFamily="34" charset="-128"/>
            </a:endParaRPr>
          </a:p>
        </p:txBody>
      </p:sp>
      <p:sp>
        <p:nvSpPr>
          <p:cNvPr id="8" name="Line 15"/>
          <p:cNvSpPr>
            <a:spLocks noChangeShapeType="1"/>
          </p:cNvSpPr>
          <p:nvPr/>
        </p:nvSpPr>
        <p:spPr bwMode="auto">
          <a:xfrm>
            <a:off x="1857375" y="2357438"/>
            <a:ext cx="3738563" cy="2452687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Symbol" pitchFamily="18" charset="2"/>
              <a:ea typeface="ＭＳ Ｐゴシック" pitchFamily="34" charset="-128"/>
            </a:endParaRPr>
          </a:p>
        </p:txBody>
      </p:sp>
      <p:sp>
        <p:nvSpPr>
          <p:cNvPr id="9" name="Line 9"/>
          <p:cNvSpPr>
            <a:spLocks noChangeShapeType="1"/>
          </p:cNvSpPr>
          <p:nvPr/>
        </p:nvSpPr>
        <p:spPr bwMode="auto">
          <a:xfrm>
            <a:off x="1857375" y="2405063"/>
            <a:ext cx="2833688" cy="3452812"/>
          </a:xfrm>
          <a:prstGeom prst="line">
            <a:avLst/>
          </a:prstGeom>
          <a:noFill/>
          <a:ln w="25400">
            <a:solidFill>
              <a:srgbClr val="5F5F5F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Symbol" pitchFamily="18" charset="2"/>
              <a:ea typeface="ＭＳ Ｐゴシック" pitchFamily="34" charset="-128"/>
            </a:endParaRPr>
          </a:p>
        </p:txBody>
      </p:sp>
      <p:sp>
        <p:nvSpPr>
          <p:cNvPr id="10" name="Line 7"/>
          <p:cNvSpPr>
            <a:spLocks noChangeShapeType="1"/>
          </p:cNvSpPr>
          <p:nvPr/>
        </p:nvSpPr>
        <p:spPr bwMode="auto">
          <a:xfrm flipV="1">
            <a:off x="1858963" y="2923425"/>
            <a:ext cx="4167188" cy="809625"/>
          </a:xfrm>
          <a:prstGeom prst="line">
            <a:avLst/>
          </a:prstGeom>
          <a:noFill/>
          <a:ln w="25400">
            <a:solidFill>
              <a:srgbClr val="46CF4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2800" b="1" smtClean="0">
              <a:solidFill>
                <a:srgbClr val="000000"/>
              </a:solidFill>
              <a:latin typeface="Symbol" pitchFamily="18" charset="2"/>
              <a:ea typeface="ＭＳ Ｐゴシック" pitchFamily="34" charset="-128"/>
            </a:endParaRPr>
          </a:p>
        </p:txBody>
      </p:sp>
      <p:sp>
        <p:nvSpPr>
          <p:cNvPr id="11" name="Line 12"/>
          <p:cNvSpPr>
            <a:spLocks noChangeShapeType="1"/>
          </p:cNvSpPr>
          <p:nvPr/>
        </p:nvSpPr>
        <p:spPr bwMode="auto">
          <a:xfrm>
            <a:off x="3200400" y="3255963"/>
            <a:ext cx="0" cy="1528762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Symbol" pitchFamily="18" charset="2"/>
              <a:ea typeface="ＭＳ Ｐゴシック" pitchFamily="34" charset="-128"/>
            </a:endParaRPr>
          </a:p>
        </p:txBody>
      </p:sp>
      <p:sp>
        <p:nvSpPr>
          <p:cNvPr id="12" name="Line 14"/>
          <p:cNvSpPr>
            <a:spLocks noChangeShapeType="1"/>
          </p:cNvSpPr>
          <p:nvPr/>
        </p:nvSpPr>
        <p:spPr bwMode="auto">
          <a:xfrm flipH="1">
            <a:off x="1858963" y="3255963"/>
            <a:ext cx="1357312" cy="0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Symbol" pitchFamily="18" charset="2"/>
              <a:ea typeface="ＭＳ Ｐゴシック" pitchFamily="34" charset="-128"/>
            </a:endParaRPr>
          </a:p>
        </p:txBody>
      </p:sp>
      <p:sp>
        <p:nvSpPr>
          <p:cNvPr id="13" name="Oval 13"/>
          <p:cNvSpPr>
            <a:spLocks noChangeArrowheads="1"/>
          </p:cNvSpPr>
          <p:nvPr/>
        </p:nvSpPr>
        <p:spPr bwMode="auto">
          <a:xfrm>
            <a:off x="3143250" y="4006850"/>
            <a:ext cx="144463" cy="144463"/>
          </a:xfrm>
          <a:prstGeom prst="ellipse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Symbol" pitchFamily="18" charset="2"/>
              <a:ea typeface="ＭＳ Ｐゴシック" pitchFamily="34" charset="-128"/>
            </a:endParaRPr>
          </a:p>
        </p:txBody>
      </p:sp>
      <p:sp>
        <p:nvSpPr>
          <p:cNvPr id="14" name="Oval 19"/>
          <p:cNvSpPr>
            <a:spLocks noChangeArrowheads="1"/>
          </p:cNvSpPr>
          <p:nvPr/>
        </p:nvSpPr>
        <p:spPr bwMode="auto">
          <a:xfrm>
            <a:off x="3128963" y="4741863"/>
            <a:ext cx="144462" cy="144462"/>
          </a:xfrm>
          <a:prstGeom prst="ellipse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Symbol" pitchFamily="18" charset="2"/>
              <a:ea typeface="ＭＳ Ｐゴシック" pitchFamily="34" charset="-128"/>
            </a:endParaRPr>
          </a:p>
        </p:txBody>
      </p:sp>
      <p:sp>
        <p:nvSpPr>
          <p:cNvPr id="15" name="Rectangle 8"/>
          <p:cNvSpPr>
            <a:spLocks noChangeArrowheads="1"/>
          </p:cNvSpPr>
          <p:nvPr/>
        </p:nvSpPr>
        <p:spPr bwMode="auto">
          <a:xfrm>
            <a:off x="5879413" y="3363076"/>
            <a:ext cx="764633" cy="3699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46CF41"/>
                </a:solidFill>
                <a:effectLst/>
                <a:uLnTx/>
                <a:uFillTx/>
                <a:ea typeface="ＭＳ Ｐゴシック" pitchFamily="34" charset="-128"/>
              </a:rPr>
              <a:t>MC(y</a:t>
            </a:r>
            <a:r>
              <a:rPr kumimoji="0" lang="en-US" altLang="de-DE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46CF41"/>
                </a:solidFill>
                <a:effectLst/>
                <a:uLnTx/>
                <a:uFillTx/>
                <a:ea typeface="ＭＳ Ｐゴシック" pitchFamily="34" charset="-128"/>
              </a:rPr>
              <a:t>)</a:t>
            </a:r>
          </a:p>
        </p:txBody>
      </p:sp>
      <p:sp>
        <p:nvSpPr>
          <p:cNvPr id="16" name="Rectangle 10"/>
          <p:cNvSpPr>
            <a:spLocks noChangeArrowheads="1"/>
          </p:cNvSpPr>
          <p:nvPr/>
        </p:nvSpPr>
        <p:spPr bwMode="auto">
          <a:xfrm>
            <a:off x="2520665" y="2409153"/>
            <a:ext cx="562655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p(y)</a:t>
            </a:r>
          </a:p>
        </p:txBody>
      </p:sp>
      <p:sp>
        <p:nvSpPr>
          <p:cNvPr id="17" name="Rectangle 6"/>
          <p:cNvSpPr>
            <a:spLocks noChangeArrowheads="1"/>
          </p:cNvSpPr>
          <p:nvPr/>
        </p:nvSpPr>
        <p:spPr bwMode="auto">
          <a:xfrm>
            <a:off x="5950573" y="4829721"/>
            <a:ext cx="299762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y</a:t>
            </a:r>
          </a:p>
        </p:txBody>
      </p:sp>
      <p:sp>
        <p:nvSpPr>
          <p:cNvPr id="18" name="Rectangle 5"/>
          <p:cNvSpPr>
            <a:spLocks noChangeArrowheads="1"/>
          </p:cNvSpPr>
          <p:nvPr/>
        </p:nvSpPr>
        <p:spPr bwMode="auto">
          <a:xfrm>
            <a:off x="1513924" y="1491854"/>
            <a:ext cx="299762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€</a:t>
            </a:r>
          </a:p>
        </p:txBody>
      </p:sp>
      <p:sp>
        <p:nvSpPr>
          <p:cNvPr id="19" name="Rectangle 11"/>
          <p:cNvSpPr>
            <a:spLocks noChangeArrowheads="1"/>
          </p:cNvSpPr>
          <p:nvPr/>
        </p:nvSpPr>
        <p:spPr bwMode="auto">
          <a:xfrm>
            <a:off x="4691063" y="5672888"/>
            <a:ext cx="756617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MR(y)</a:t>
            </a:r>
          </a:p>
        </p:txBody>
      </p:sp>
      <p:sp>
        <p:nvSpPr>
          <p:cNvPr id="20" name="Rectangle 20"/>
          <p:cNvSpPr>
            <a:spLocks noChangeArrowheads="1"/>
          </p:cNvSpPr>
          <p:nvPr/>
        </p:nvSpPr>
        <p:spPr bwMode="auto">
          <a:xfrm>
            <a:off x="1528306" y="2140672"/>
            <a:ext cx="299762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a</a:t>
            </a:r>
          </a:p>
        </p:txBody>
      </p:sp>
      <p:sp>
        <p:nvSpPr>
          <p:cNvPr id="23" name="Rectangle 21"/>
          <p:cNvSpPr>
            <a:spLocks noChangeArrowheads="1"/>
          </p:cNvSpPr>
          <p:nvPr/>
        </p:nvSpPr>
        <p:spPr bwMode="auto">
          <a:xfrm>
            <a:off x="1505909" y="4131459"/>
            <a:ext cx="315792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altLang="de-DE" sz="1600" dirty="0" smtClean="0">
                <a:solidFill>
                  <a:srgbClr val="000000"/>
                </a:solidFill>
                <a:latin typeface="Symbol" pitchFamily="18" charset="2"/>
              </a:rPr>
              <a:t>a</a:t>
            </a:r>
          </a:p>
        </p:txBody>
      </p:sp>
      <p:sp>
        <p:nvSpPr>
          <p:cNvPr id="25" name="Line 7"/>
          <p:cNvSpPr>
            <a:spLocks noChangeShapeType="1"/>
          </p:cNvSpPr>
          <p:nvPr/>
        </p:nvSpPr>
        <p:spPr bwMode="auto">
          <a:xfrm flipV="1">
            <a:off x="1857375" y="3548063"/>
            <a:ext cx="4167188" cy="809625"/>
          </a:xfrm>
          <a:prstGeom prst="line">
            <a:avLst/>
          </a:prstGeom>
          <a:noFill/>
          <a:ln w="25400">
            <a:solidFill>
              <a:srgbClr val="46CF41"/>
            </a:solidFill>
            <a:prstDash val="lg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2800" b="1" smtClean="0">
              <a:solidFill>
                <a:srgbClr val="000000"/>
              </a:solidFill>
              <a:latin typeface="Symbol" pitchFamily="18" charset="2"/>
              <a:ea typeface="ＭＳ Ｐゴシック" pitchFamily="34" charset="-128"/>
            </a:endParaRPr>
          </a:p>
        </p:txBody>
      </p:sp>
      <p:sp>
        <p:nvSpPr>
          <p:cNvPr id="26" name="Rectangle 29"/>
          <p:cNvSpPr>
            <a:spLocks noChangeArrowheads="1"/>
          </p:cNvSpPr>
          <p:nvPr/>
        </p:nvSpPr>
        <p:spPr bwMode="auto">
          <a:xfrm>
            <a:off x="2585857" y="4832842"/>
            <a:ext cx="344646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y</a:t>
            </a:r>
            <a:r>
              <a:rPr kumimoji="0" lang="en-US" altLang="de-DE" sz="1600" b="1" i="0" u="none" strike="noStrike" kern="0" cap="none" spc="0" normalizeH="0" baseline="3000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t</a:t>
            </a:r>
            <a:endParaRPr kumimoji="0" lang="en-US" altLang="de-DE" sz="1600" b="1" i="0" u="none" strike="noStrike" kern="0" cap="none" spc="0" normalizeH="0" baseline="3000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27" name="Line 25"/>
          <p:cNvSpPr>
            <a:spLocks noChangeShapeType="1"/>
          </p:cNvSpPr>
          <p:nvPr/>
        </p:nvSpPr>
        <p:spPr bwMode="auto">
          <a:xfrm>
            <a:off x="2768600" y="2967038"/>
            <a:ext cx="0" cy="1846262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Symbol" pitchFamily="18" charset="2"/>
              <a:ea typeface="ＭＳ Ｐゴシック" pitchFamily="34" charset="-128"/>
            </a:endParaRPr>
          </a:p>
        </p:txBody>
      </p:sp>
      <p:sp>
        <p:nvSpPr>
          <p:cNvPr id="28" name="Rectangle 22"/>
          <p:cNvSpPr>
            <a:spLocks noChangeArrowheads="1"/>
          </p:cNvSpPr>
          <p:nvPr/>
        </p:nvSpPr>
        <p:spPr bwMode="auto">
          <a:xfrm>
            <a:off x="3008313" y="4837113"/>
            <a:ext cx="379912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y*</a:t>
            </a:r>
          </a:p>
        </p:txBody>
      </p:sp>
      <p:sp>
        <p:nvSpPr>
          <p:cNvPr id="29" name="Oval 27"/>
          <p:cNvSpPr>
            <a:spLocks noChangeArrowheads="1"/>
          </p:cNvSpPr>
          <p:nvPr/>
        </p:nvSpPr>
        <p:spPr bwMode="auto">
          <a:xfrm>
            <a:off x="2695575" y="4741863"/>
            <a:ext cx="144463" cy="144462"/>
          </a:xfrm>
          <a:prstGeom prst="ellipse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Symbol" pitchFamily="18" charset="2"/>
              <a:ea typeface="ＭＳ Ｐゴシック" pitchFamily="34" charset="-128"/>
            </a:endParaRPr>
          </a:p>
        </p:txBody>
      </p:sp>
      <p:sp>
        <p:nvSpPr>
          <p:cNvPr id="30" name="Line 26"/>
          <p:cNvSpPr>
            <a:spLocks noChangeShapeType="1"/>
          </p:cNvSpPr>
          <p:nvPr/>
        </p:nvSpPr>
        <p:spPr bwMode="auto">
          <a:xfrm flipH="1">
            <a:off x="1858963" y="2967038"/>
            <a:ext cx="909637" cy="0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Symbol" pitchFamily="18" charset="2"/>
              <a:ea typeface="ＭＳ Ｐゴシック" pitchFamily="34" charset="-128"/>
            </a:endParaRPr>
          </a:p>
        </p:txBody>
      </p:sp>
      <p:sp>
        <p:nvSpPr>
          <p:cNvPr id="31" name="Oval 20"/>
          <p:cNvSpPr>
            <a:spLocks noChangeArrowheads="1"/>
          </p:cNvSpPr>
          <p:nvPr/>
        </p:nvSpPr>
        <p:spPr bwMode="auto">
          <a:xfrm>
            <a:off x="1785938" y="3184525"/>
            <a:ext cx="144462" cy="144463"/>
          </a:xfrm>
          <a:prstGeom prst="ellipse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Symbol" pitchFamily="18" charset="2"/>
              <a:ea typeface="ＭＳ Ｐゴシック" pitchFamily="34" charset="-128"/>
            </a:endParaRPr>
          </a:p>
        </p:txBody>
      </p:sp>
      <p:sp>
        <p:nvSpPr>
          <p:cNvPr id="32" name="Oval 28"/>
          <p:cNvSpPr>
            <a:spLocks noChangeArrowheads="1"/>
          </p:cNvSpPr>
          <p:nvPr/>
        </p:nvSpPr>
        <p:spPr bwMode="auto">
          <a:xfrm>
            <a:off x="1785938" y="2895600"/>
            <a:ext cx="144462" cy="144463"/>
          </a:xfrm>
          <a:prstGeom prst="ellipse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Symbol" pitchFamily="18" charset="2"/>
              <a:ea typeface="ＭＳ Ｐゴシック" pitchFamily="34" charset="-128"/>
            </a:endParaRPr>
          </a:p>
        </p:txBody>
      </p:sp>
      <p:sp>
        <p:nvSpPr>
          <p:cNvPr id="33" name="Line 15"/>
          <p:cNvSpPr>
            <a:spLocks noChangeShapeType="1"/>
          </p:cNvSpPr>
          <p:nvPr/>
        </p:nvSpPr>
        <p:spPr bwMode="auto">
          <a:xfrm>
            <a:off x="5481638" y="3025775"/>
            <a:ext cx="0" cy="6191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stealth" w="med" len="lg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Symbol" pitchFamily="18" charset="2"/>
              <a:ea typeface="ＭＳ Ｐゴシック" pitchFamily="34" charset="-128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55929" y="1301262"/>
            <a:ext cx="8697417" cy="4899514"/>
          </a:xfrm>
        </p:spPr>
        <p:txBody>
          <a:bodyPr/>
          <a:lstStyle/>
          <a:p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34" name="Rectangle 30"/>
          <p:cNvSpPr>
            <a:spLocks noChangeArrowheads="1"/>
          </p:cNvSpPr>
          <p:nvPr/>
        </p:nvSpPr>
        <p:spPr bwMode="auto">
          <a:xfrm>
            <a:off x="1200970" y="2748349"/>
            <a:ext cx="654672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p(</a:t>
            </a:r>
            <a:r>
              <a:rPr kumimoji="0" lang="en-US" altLang="de-DE" sz="16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y</a:t>
            </a:r>
            <a:r>
              <a:rPr kumimoji="0" lang="en-US" altLang="de-DE" sz="1600" b="1" i="0" u="none" strike="noStrike" kern="0" cap="none" spc="0" normalizeH="0" baseline="3000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t</a:t>
            </a: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)</a:t>
            </a:r>
          </a:p>
        </p:txBody>
      </p:sp>
      <p:sp>
        <p:nvSpPr>
          <p:cNvPr id="35" name="Rectangle 16"/>
          <p:cNvSpPr>
            <a:spLocks noChangeArrowheads="1"/>
          </p:cNvSpPr>
          <p:nvPr/>
        </p:nvSpPr>
        <p:spPr bwMode="auto">
          <a:xfrm>
            <a:off x="5519738" y="3105150"/>
            <a:ext cx="254878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t</a:t>
            </a:r>
          </a:p>
        </p:txBody>
      </p:sp>
      <p:sp>
        <p:nvSpPr>
          <p:cNvPr id="36" name="AutoShape 31"/>
          <p:cNvSpPr>
            <a:spLocks noChangeArrowheads="1"/>
          </p:cNvSpPr>
          <p:nvPr/>
        </p:nvSpPr>
        <p:spPr bwMode="auto">
          <a:xfrm>
            <a:off x="2768600" y="5381626"/>
            <a:ext cx="431800" cy="151606"/>
          </a:xfrm>
          <a:prstGeom prst="leftArrow">
            <a:avLst>
              <a:gd name="adj1" fmla="val 50000"/>
              <a:gd name="adj2" fmla="val 71197"/>
            </a:avLst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Symbol" pitchFamily="18" charset="2"/>
              <a:ea typeface="ＭＳ Ｐゴシック" pitchFamily="34" charset="-128"/>
            </a:endParaRPr>
          </a:p>
        </p:txBody>
      </p:sp>
      <p:sp>
        <p:nvSpPr>
          <p:cNvPr id="37" name="AutoShape 32"/>
          <p:cNvSpPr>
            <a:spLocks noChangeArrowheads="1"/>
          </p:cNvSpPr>
          <p:nvPr/>
        </p:nvSpPr>
        <p:spPr bwMode="auto">
          <a:xfrm>
            <a:off x="862013" y="2968315"/>
            <a:ext cx="287338" cy="288925"/>
          </a:xfrm>
          <a:prstGeom prst="upArrow">
            <a:avLst>
              <a:gd name="adj1" fmla="val 50000"/>
              <a:gd name="adj2" fmla="val 50272"/>
            </a:avLst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Symbol" pitchFamily="18" charset="2"/>
              <a:ea typeface="ＭＳ Ｐゴシック" pitchFamily="34" charset="-128"/>
            </a:endParaRPr>
          </a:p>
        </p:txBody>
      </p:sp>
      <p:sp>
        <p:nvSpPr>
          <p:cNvPr id="38" name="Rectangle 33"/>
          <p:cNvSpPr>
            <a:spLocks noChangeArrowheads="1"/>
          </p:cNvSpPr>
          <p:nvPr/>
        </p:nvSpPr>
        <p:spPr bwMode="auto">
          <a:xfrm>
            <a:off x="4381692" y="1426401"/>
            <a:ext cx="4608634" cy="1324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AT" altLang="de-DE" sz="1600" kern="0" dirty="0" smtClean="0">
                <a:solidFill>
                  <a:srgbClr val="000000"/>
                </a:solidFill>
              </a:rPr>
              <a:t>EINE MENGENSTEUER VERURSACHT EINEN</a:t>
            </a:r>
          </a:p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AT" altLang="de-DE" sz="1600" kern="0" dirty="0" smtClean="0">
                <a:solidFill>
                  <a:srgbClr val="000000"/>
                </a:solidFill>
              </a:rPr>
              <a:t>RÜCKGANG DES OUTPUTNIVEAUS, EIN</a:t>
            </a:r>
          </a:p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AT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STEIGEN</a:t>
            </a:r>
            <a:r>
              <a:rPr kumimoji="0" lang="de-AT" altLang="de-DE" sz="1600" b="1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DES OUTPUTPREISES UND EINEN </a:t>
            </a:r>
          </a:p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AT" altLang="de-DE" sz="1600" kern="0" baseline="0" dirty="0" smtClean="0">
                <a:solidFill>
                  <a:srgbClr val="000000"/>
                </a:solidFill>
              </a:rPr>
              <a:t>RÜCKGANG</a:t>
            </a:r>
            <a:r>
              <a:rPr lang="de-AT" altLang="de-DE" sz="1600" kern="0" dirty="0" smtClean="0">
                <a:solidFill>
                  <a:srgbClr val="000000"/>
                </a:solidFill>
              </a:rPr>
              <a:t> IN DER NACHFRAGE NACH </a:t>
            </a:r>
          </a:p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AT" altLang="de-DE" sz="1600" kern="0" dirty="0" smtClean="0">
                <a:solidFill>
                  <a:srgbClr val="000000"/>
                </a:solidFill>
              </a:rPr>
              <a:t>DEN</a:t>
            </a:r>
            <a:r>
              <a:rPr lang="de-AT" altLang="de-DE" sz="1600" kern="0" dirty="0">
                <a:solidFill>
                  <a:srgbClr val="000000"/>
                </a:solidFill>
              </a:rPr>
              <a:t> </a:t>
            </a:r>
            <a:r>
              <a:rPr kumimoji="0" lang="de-AT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INPUTS.</a:t>
            </a:r>
            <a:endParaRPr kumimoji="0" lang="en-US" altLang="de-DE" sz="16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40" name="Rectangle 23"/>
          <p:cNvSpPr>
            <a:spLocks noChangeArrowheads="1"/>
          </p:cNvSpPr>
          <p:nvPr/>
        </p:nvSpPr>
        <p:spPr bwMode="auto">
          <a:xfrm>
            <a:off x="1206702" y="3056996"/>
            <a:ext cx="764207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p(y*)</a:t>
            </a:r>
          </a:p>
        </p:txBody>
      </p:sp>
      <p:sp>
        <p:nvSpPr>
          <p:cNvPr id="41" name="Rectangle 14"/>
          <p:cNvSpPr>
            <a:spLocks noChangeArrowheads="1"/>
          </p:cNvSpPr>
          <p:nvPr/>
        </p:nvSpPr>
        <p:spPr bwMode="auto">
          <a:xfrm>
            <a:off x="6026151" y="2735176"/>
            <a:ext cx="1061188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46CF41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MC(y) + t</a:t>
            </a:r>
          </a:p>
        </p:txBody>
      </p:sp>
    </p:spTree>
    <p:extLst>
      <p:ext uri="{BB962C8B-B14F-4D97-AF65-F5344CB8AC3E}">
        <p14:creationId xmlns:p14="http://schemas.microsoft.com/office/powerpoint/2010/main" val="4120072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5733" y="743679"/>
            <a:ext cx="8695857" cy="291394"/>
          </a:xfrm>
        </p:spPr>
        <p:txBody>
          <a:bodyPr/>
          <a:lstStyle/>
          <a:p>
            <a:r>
              <a:rPr lang="de-DE" dirty="0" smtClean="0">
                <a:solidFill>
                  <a:srgbClr val="000000"/>
                </a:solidFill>
              </a:rPr>
              <a:t>ÜBERWÄLZUNG EINER MENGENSTEUER BEIM MONOPOL 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55372" y="1392890"/>
            <a:ext cx="8697417" cy="4669707"/>
          </a:xfrm>
        </p:spPr>
        <p:txBody>
          <a:bodyPr/>
          <a:lstStyle/>
          <a:p>
            <a:pPr lvl="0" defTabSz="912813">
              <a:spcBef>
                <a:spcPts val="0"/>
              </a:spcBef>
              <a:spcAft>
                <a:spcPts val="0"/>
              </a:spcAft>
            </a:pPr>
            <a:r>
              <a:rPr lang="de-AT" altLang="de-DE" sz="1600" kern="0" cap="none" spc="0" dirty="0" smtClean="0">
                <a:solidFill>
                  <a:srgbClr val="000000"/>
                </a:solidFill>
                <a:ea typeface="ＭＳ Ｐゴシック" pitchFamily="34" charset="-128"/>
              </a:rPr>
              <a:t>OHNE MENGENSTEUER IST DER PREIS DES MONOPOLISTEN (IN FORTSETZUNG VORIGEN BEISPIELS) </a:t>
            </a:r>
            <a:endParaRPr lang="en-US" altLang="de-DE" sz="1600" kern="0" cap="none" spc="0" dirty="0" smtClean="0">
              <a:solidFill>
                <a:srgbClr val="000000"/>
              </a:solidFill>
              <a:ea typeface="ＭＳ Ｐゴシック" pitchFamily="34" charset="-128"/>
            </a:endParaRP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13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1175" y="1890629"/>
            <a:ext cx="1387657" cy="5477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chemeClr val="tx1"/>
                </a:solidFill>
                <a:prstDash val="solid"/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7631" y="2702168"/>
            <a:ext cx="1491560" cy="549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chemeClr val="tx1"/>
                </a:solidFill>
                <a:prstDash val="solid"/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8611" y="3802605"/>
            <a:ext cx="1441939" cy="330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chemeClr val="tx1"/>
                </a:solidFill>
                <a:prstDash val="solid"/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1723" y="4313211"/>
            <a:ext cx="3715500" cy="5304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chemeClr val="tx1"/>
                </a:solidFill>
                <a:prstDash val="solid"/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Rectangle 4"/>
          <p:cNvSpPr>
            <a:spLocks noChangeArrowheads="1"/>
          </p:cNvSpPr>
          <p:nvPr/>
        </p:nvSpPr>
        <p:spPr bwMode="auto">
          <a:xfrm>
            <a:off x="973486" y="5161337"/>
            <a:ext cx="8230693" cy="5854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de-DE" sz="1600" kern="0" dirty="0" smtClean="0">
                <a:solidFill>
                  <a:srgbClr val="000000"/>
                </a:solidFill>
              </a:rPr>
              <a:t>DA</a:t>
            </a: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  <a:r>
              <a:rPr kumimoji="0" lang="en-US" altLang="de-DE" sz="1600" b="1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itchFamily="18" charset="2"/>
              </a:rPr>
              <a:t>e</a:t>
            </a: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&lt; -1, </a:t>
            </a:r>
            <a:r>
              <a:rPr lang="en-US" altLang="de-DE" sz="1600" kern="0" dirty="0" smtClean="0">
                <a:solidFill>
                  <a:srgbClr val="000000"/>
                </a:solidFill>
              </a:rPr>
              <a:t>IST</a:t>
            </a: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itchFamily="18" charset="2"/>
              </a:rPr>
              <a:t>e /(1+e</a:t>
            </a: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) &gt; 1, UND DER MONOPOLIST</a:t>
            </a:r>
            <a:r>
              <a:rPr kumimoji="0" lang="en-US" altLang="de-DE" sz="1600" b="1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WIRD </a:t>
            </a:r>
            <a:r>
              <a:rPr lang="en-US" altLang="de-DE" sz="1600" kern="0" dirty="0" smtClean="0">
                <a:solidFill>
                  <a:srgbClr val="000000"/>
                </a:solidFill>
              </a:rPr>
              <a:t>MEHR ALS DIE STEUER ÜBERWÄLZEN</a:t>
            </a: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2583490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50761" y="729015"/>
            <a:ext cx="8257036" cy="331151"/>
          </a:xfrm>
        </p:spPr>
        <p:txBody>
          <a:bodyPr/>
          <a:lstStyle/>
          <a:p>
            <a:r>
              <a:rPr lang="de-DE" dirty="0" err="1" smtClean="0"/>
              <a:t>effizienTES</a:t>
            </a:r>
            <a:r>
              <a:rPr lang="de-DE" dirty="0" smtClean="0"/>
              <a:t> OUTPUTNIVEAU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87063" y="1086678"/>
            <a:ext cx="8697417" cy="5114098"/>
          </a:xfrm>
        </p:spPr>
        <p:txBody>
          <a:bodyPr/>
          <a:lstStyle/>
          <a:p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14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  <p:sp>
        <p:nvSpPr>
          <p:cNvPr id="6" name="Line 3"/>
          <p:cNvSpPr>
            <a:spLocks noChangeShapeType="1"/>
          </p:cNvSpPr>
          <p:nvPr/>
        </p:nvSpPr>
        <p:spPr bwMode="auto">
          <a:xfrm>
            <a:off x="1857375" y="1643063"/>
            <a:ext cx="0" cy="3167062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stealth" w="med" len="lg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Symbol" pitchFamily="18" charset="2"/>
              <a:ea typeface="ＭＳ Ｐゴシック" pitchFamily="34" charset="-128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857375" y="4810125"/>
            <a:ext cx="4310063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Symbol" pitchFamily="18" charset="2"/>
              <a:ea typeface="ＭＳ Ｐゴシック" pitchFamily="34" charset="-128"/>
            </a:endParaRPr>
          </a:p>
        </p:txBody>
      </p:sp>
      <p:sp>
        <p:nvSpPr>
          <p:cNvPr id="8" name="Line 9"/>
          <p:cNvSpPr>
            <a:spLocks noChangeShapeType="1"/>
          </p:cNvSpPr>
          <p:nvPr/>
        </p:nvSpPr>
        <p:spPr bwMode="auto">
          <a:xfrm>
            <a:off x="1857375" y="2357438"/>
            <a:ext cx="3738563" cy="2452687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Symbol" pitchFamily="18" charset="2"/>
              <a:ea typeface="ＭＳ Ｐゴシック" pitchFamily="34" charset="-128"/>
            </a:endParaRPr>
          </a:p>
        </p:txBody>
      </p:sp>
      <p:sp>
        <p:nvSpPr>
          <p:cNvPr id="9" name="Line 7"/>
          <p:cNvSpPr>
            <a:spLocks noChangeShapeType="1"/>
          </p:cNvSpPr>
          <p:nvPr/>
        </p:nvSpPr>
        <p:spPr bwMode="auto">
          <a:xfrm flipV="1">
            <a:off x="1857375" y="3548063"/>
            <a:ext cx="4167188" cy="809625"/>
          </a:xfrm>
          <a:prstGeom prst="line">
            <a:avLst/>
          </a:prstGeom>
          <a:noFill/>
          <a:ln w="25400">
            <a:solidFill>
              <a:srgbClr val="46CF4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2800" b="1" smtClean="0">
              <a:solidFill>
                <a:srgbClr val="000000"/>
              </a:solidFill>
              <a:latin typeface="Symbol" pitchFamily="18" charset="2"/>
              <a:ea typeface="ＭＳ Ｐゴシック" pitchFamily="34" charset="-128"/>
            </a:endParaRPr>
          </a:p>
        </p:txBody>
      </p:sp>
      <p:sp>
        <p:nvSpPr>
          <p:cNvPr id="10" name="Freeform 23"/>
          <p:cNvSpPr>
            <a:spLocks/>
          </p:cNvSpPr>
          <p:nvPr/>
        </p:nvSpPr>
        <p:spPr bwMode="auto">
          <a:xfrm>
            <a:off x="1854200" y="2349500"/>
            <a:ext cx="2351088" cy="2008188"/>
          </a:xfrm>
          <a:custGeom>
            <a:avLst/>
            <a:gdLst>
              <a:gd name="T0" fmla="*/ 0 w 1481"/>
              <a:gd name="T1" fmla="*/ 0 h 1265"/>
              <a:gd name="T2" fmla="*/ 0 w 1481"/>
              <a:gd name="T3" fmla="*/ 2147483647 h 1265"/>
              <a:gd name="T4" fmla="*/ 2147483647 w 1481"/>
              <a:gd name="T5" fmla="*/ 2147483647 h 1265"/>
              <a:gd name="T6" fmla="*/ 0 w 1481"/>
              <a:gd name="T7" fmla="*/ 0 h 1265"/>
              <a:gd name="T8" fmla="*/ 0 60000 65536"/>
              <a:gd name="T9" fmla="*/ 0 60000 65536"/>
              <a:gd name="T10" fmla="*/ 0 60000 65536"/>
              <a:gd name="T11" fmla="*/ 0 60000 65536"/>
              <a:gd name="T12" fmla="*/ 0 w 1481"/>
              <a:gd name="T13" fmla="*/ 0 h 1265"/>
              <a:gd name="T14" fmla="*/ 1481 w 1481"/>
              <a:gd name="T15" fmla="*/ 1265 h 1265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481" h="1265">
                <a:moveTo>
                  <a:pt x="0" y="0"/>
                </a:moveTo>
                <a:lnTo>
                  <a:pt x="0" y="1264"/>
                </a:lnTo>
                <a:lnTo>
                  <a:pt x="1480" y="968"/>
                </a:lnTo>
                <a:lnTo>
                  <a:pt x="0" y="0"/>
                </a:lnTo>
              </a:path>
            </a:pathLst>
          </a:custGeom>
          <a:noFill/>
          <a:ln w="76200" cap="rnd">
            <a:solidFill>
              <a:srgbClr val="46CF4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2800" b="1" smtClean="0">
              <a:solidFill>
                <a:srgbClr val="000000"/>
              </a:solidFill>
              <a:latin typeface="Symbol" pitchFamily="18" charset="2"/>
              <a:ea typeface="ＭＳ Ｐゴシック" pitchFamily="34" charset="-128"/>
            </a:endParaRPr>
          </a:p>
        </p:txBody>
      </p:sp>
      <p:sp>
        <p:nvSpPr>
          <p:cNvPr id="11" name="AutoShape 17"/>
          <p:cNvSpPr>
            <a:spLocks noChangeArrowheads="1"/>
          </p:cNvSpPr>
          <p:nvPr/>
        </p:nvSpPr>
        <p:spPr bwMode="auto">
          <a:xfrm>
            <a:off x="1854200" y="2371725"/>
            <a:ext cx="2336800" cy="1524000"/>
          </a:xfrm>
          <a:prstGeom prst="rtTriangle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Symbol" pitchFamily="18" charset="2"/>
              <a:ea typeface="ＭＳ Ｐゴシック" pitchFamily="34" charset="-128"/>
            </a:endParaRPr>
          </a:p>
        </p:txBody>
      </p:sp>
      <p:sp>
        <p:nvSpPr>
          <p:cNvPr id="12" name="AutoShape 19"/>
          <p:cNvSpPr>
            <a:spLocks noChangeArrowheads="1"/>
          </p:cNvSpPr>
          <p:nvPr/>
        </p:nvSpPr>
        <p:spPr bwMode="auto">
          <a:xfrm rot="5400000">
            <a:off x="2800350" y="2965450"/>
            <a:ext cx="457200" cy="2324100"/>
          </a:xfrm>
          <a:prstGeom prst="rtTriangle">
            <a:avLst/>
          </a:prstGeom>
          <a:solidFill>
            <a:srgbClr val="5F5F5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Symbol" pitchFamily="18" charset="2"/>
              <a:ea typeface="ＭＳ Ｐゴシック" pitchFamily="34" charset="-128"/>
            </a:endParaRPr>
          </a:p>
        </p:txBody>
      </p:sp>
      <p:sp>
        <p:nvSpPr>
          <p:cNvPr id="13" name="Rectangle 6"/>
          <p:cNvSpPr>
            <a:spLocks noChangeArrowheads="1"/>
          </p:cNvSpPr>
          <p:nvPr/>
        </p:nvSpPr>
        <p:spPr bwMode="auto">
          <a:xfrm>
            <a:off x="6051550" y="4800600"/>
            <a:ext cx="299762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y</a:t>
            </a:r>
          </a:p>
        </p:txBody>
      </p:sp>
      <p:sp>
        <p:nvSpPr>
          <p:cNvPr id="14" name="Rectangle 14"/>
          <p:cNvSpPr>
            <a:spLocks noChangeArrowheads="1"/>
          </p:cNvSpPr>
          <p:nvPr/>
        </p:nvSpPr>
        <p:spPr bwMode="auto">
          <a:xfrm>
            <a:off x="4008438" y="4837113"/>
            <a:ext cx="375103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y</a:t>
            </a:r>
            <a:r>
              <a:rPr kumimoji="0" lang="en-US" altLang="de-DE" sz="1600" b="1" i="0" u="none" strike="noStrike" kern="0" cap="none" spc="0" normalizeH="0" baseline="30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e</a:t>
            </a:r>
          </a:p>
        </p:txBody>
      </p:sp>
      <p:sp>
        <p:nvSpPr>
          <p:cNvPr id="15" name="Rectangle 10"/>
          <p:cNvSpPr>
            <a:spLocks noChangeArrowheads="1"/>
          </p:cNvSpPr>
          <p:nvPr/>
        </p:nvSpPr>
        <p:spPr bwMode="auto">
          <a:xfrm>
            <a:off x="2408238" y="2205038"/>
            <a:ext cx="562655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p(y)</a:t>
            </a:r>
          </a:p>
        </p:txBody>
      </p:sp>
      <p:sp>
        <p:nvSpPr>
          <p:cNvPr id="16" name="Rectangle 8"/>
          <p:cNvSpPr>
            <a:spLocks noChangeArrowheads="1"/>
          </p:cNvSpPr>
          <p:nvPr/>
        </p:nvSpPr>
        <p:spPr bwMode="auto">
          <a:xfrm>
            <a:off x="6051550" y="3348038"/>
            <a:ext cx="756617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46CF41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MC(y)</a:t>
            </a:r>
          </a:p>
        </p:txBody>
      </p:sp>
      <p:sp>
        <p:nvSpPr>
          <p:cNvPr id="17" name="Rectangle 15"/>
          <p:cNvSpPr>
            <a:spLocks noChangeArrowheads="1"/>
          </p:cNvSpPr>
          <p:nvPr/>
        </p:nvSpPr>
        <p:spPr bwMode="auto">
          <a:xfrm>
            <a:off x="1186088" y="3665802"/>
            <a:ext cx="637995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p(y</a:t>
            </a:r>
            <a:r>
              <a:rPr kumimoji="0" lang="en-US" altLang="de-DE" sz="1600" b="1" i="0" u="none" strike="noStrike" kern="0" cap="none" spc="0" normalizeH="0" baseline="30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e</a:t>
            </a: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)</a:t>
            </a:r>
          </a:p>
        </p:txBody>
      </p:sp>
      <p:sp>
        <p:nvSpPr>
          <p:cNvPr id="18" name="Rectangle 5"/>
          <p:cNvSpPr>
            <a:spLocks noChangeArrowheads="1"/>
          </p:cNvSpPr>
          <p:nvPr/>
        </p:nvSpPr>
        <p:spPr bwMode="auto">
          <a:xfrm>
            <a:off x="1505086" y="1527262"/>
            <a:ext cx="299762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€</a:t>
            </a:r>
          </a:p>
        </p:txBody>
      </p:sp>
      <p:sp>
        <p:nvSpPr>
          <p:cNvPr id="19" name="Line 11"/>
          <p:cNvSpPr>
            <a:spLocks noChangeShapeType="1"/>
          </p:cNvSpPr>
          <p:nvPr/>
        </p:nvSpPr>
        <p:spPr bwMode="auto">
          <a:xfrm>
            <a:off x="4183063" y="3890963"/>
            <a:ext cx="0" cy="922337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Symbol" pitchFamily="18" charset="2"/>
              <a:ea typeface="ＭＳ Ｐゴシック" pitchFamily="34" charset="-128"/>
            </a:endParaRPr>
          </a:p>
        </p:txBody>
      </p:sp>
      <p:sp>
        <p:nvSpPr>
          <p:cNvPr id="20" name="Line 12"/>
          <p:cNvSpPr>
            <a:spLocks noChangeShapeType="1"/>
          </p:cNvSpPr>
          <p:nvPr/>
        </p:nvSpPr>
        <p:spPr bwMode="auto">
          <a:xfrm flipH="1">
            <a:off x="1858963" y="3898900"/>
            <a:ext cx="2328862" cy="0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Symbol" pitchFamily="18" charset="2"/>
              <a:ea typeface="ＭＳ Ｐゴシック" pitchFamily="34" charset="-128"/>
            </a:endParaRPr>
          </a:p>
        </p:txBody>
      </p:sp>
      <p:sp>
        <p:nvSpPr>
          <p:cNvPr id="21" name="Rectangle 16"/>
          <p:cNvSpPr>
            <a:spLocks noChangeArrowheads="1"/>
          </p:cNvSpPr>
          <p:nvPr/>
        </p:nvSpPr>
        <p:spPr bwMode="auto">
          <a:xfrm>
            <a:off x="3753909" y="1766313"/>
            <a:ext cx="4052391" cy="5854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de-DE" sz="1600" kern="0" noProof="0" dirty="0" smtClean="0">
                <a:solidFill>
                  <a:srgbClr val="000000"/>
                </a:solidFill>
              </a:rPr>
              <a:t>BEIM EFFIZIENTEN OUTPUTNIVEAU </a:t>
            </a: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y</a:t>
            </a:r>
            <a:r>
              <a:rPr kumimoji="0" lang="en-US" altLang="de-DE" sz="1600" b="1" i="0" u="none" strike="noStrike" kern="0" cap="none" spc="0" normalizeH="0" baseline="30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e</a:t>
            </a: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IST p(y) = MC(y).</a:t>
            </a:r>
          </a:p>
        </p:txBody>
      </p:sp>
      <p:sp>
        <p:nvSpPr>
          <p:cNvPr id="23" name="Rectangle 18"/>
          <p:cNvSpPr>
            <a:spLocks noChangeArrowheads="1"/>
          </p:cNvSpPr>
          <p:nvPr/>
        </p:nvSpPr>
        <p:spPr bwMode="auto">
          <a:xfrm>
            <a:off x="2066925" y="3049588"/>
            <a:ext cx="469680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FB4D1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CS</a:t>
            </a:r>
          </a:p>
        </p:txBody>
      </p:sp>
      <p:sp>
        <p:nvSpPr>
          <p:cNvPr id="24" name="Rectangle 22"/>
          <p:cNvSpPr>
            <a:spLocks noChangeArrowheads="1"/>
          </p:cNvSpPr>
          <p:nvPr/>
        </p:nvSpPr>
        <p:spPr bwMode="auto">
          <a:xfrm>
            <a:off x="2079625" y="3898900"/>
            <a:ext cx="458459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PS</a:t>
            </a:r>
          </a:p>
        </p:txBody>
      </p:sp>
      <p:sp>
        <p:nvSpPr>
          <p:cNvPr id="25" name="Oval 13"/>
          <p:cNvSpPr>
            <a:spLocks noChangeArrowheads="1"/>
          </p:cNvSpPr>
          <p:nvPr/>
        </p:nvSpPr>
        <p:spPr bwMode="auto">
          <a:xfrm>
            <a:off x="4114800" y="4741863"/>
            <a:ext cx="144463" cy="144462"/>
          </a:xfrm>
          <a:prstGeom prst="ellipse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Symbol" pitchFamily="18" charset="2"/>
              <a:ea typeface="ＭＳ Ｐゴシック" pitchFamily="34" charset="-128"/>
            </a:endParaRPr>
          </a:p>
        </p:txBody>
      </p:sp>
      <p:sp>
        <p:nvSpPr>
          <p:cNvPr id="26" name="Oval 21"/>
          <p:cNvSpPr>
            <a:spLocks noChangeArrowheads="1"/>
          </p:cNvSpPr>
          <p:nvPr/>
        </p:nvSpPr>
        <p:spPr bwMode="auto">
          <a:xfrm>
            <a:off x="4114800" y="3835400"/>
            <a:ext cx="144463" cy="144463"/>
          </a:xfrm>
          <a:prstGeom prst="ellipse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Symbol" pitchFamily="18" charset="2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13490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40072" y="556745"/>
            <a:ext cx="8695857" cy="331151"/>
          </a:xfrm>
        </p:spPr>
        <p:txBody>
          <a:bodyPr/>
          <a:lstStyle/>
          <a:p>
            <a:r>
              <a:rPr lang="de-DE" dirty="0" smtClean="0"/>
              <a:t>Ineffizienz des </a:t>
            </a:r>
            <a:r>
              <a:rPr lang="de-DE" dirty="0" err="1" smtClean="0"/>
              <a:t>monopols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87063" y="1086678"/>
            <a:ext cx="8697417" cy="5114098"/>
          </a:xfrm>
        </p:spPr>
        <p:txBody>
          <a:bodyPr/>
          <a:lstStyle/>
          <a:p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15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  <p:sp>
        <p:nvSpPr>
          <p:cNvPr id="6" name="Line 3"/>
          <p:cNvSpPr>
            <a:spLocks noChangeShapeType="1"/>
          </p:cNvSpPr>
          <p:nvPr/>
        </p:nvSpPr>
        <p:spPr bwMode="auto">
          <a:xfrm>
            <a:off x="1857375" y="1643063"/>
            <a:ext cx="0" cy="3167062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stealth" w="med" len="lg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Symbol" pitchFamily="18" charset="2"/>
              <a:ea typeface="ＭＳ Ｐゴシック" pitchFamily="34" charset="-128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857375" y="4810125"/>
            <a:ext cx="4310063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Symbol" pitchFamily="18" charset="2"/>
              <a:ea typeface="ＭＳ Ｐゴシック" pitchFamily="34" charset="-128"/>
            </a:endParaRPr>
          </a:p>
        </p:txBody>
      </p:sp>
      <p:sp>
        <p:nvSpPr>
          <p:cNvPr id="8" name="Line 9"/>
          <p:cNvSpPr>
            <a:spLocks noChangeShapeType="1"/>
          </p:cNvSpPr>
          <p:nvPr/>
        </p:nvSpPr>
        <p:spPr bwMode="auto">
          <a:xfrm>
            <a:off x="1857375" y="2357438"/>
            <a:ext cx="3738563" cy="2452687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Symbol" pitchFamily="18" charset="2"/>
              <a:ea typeface="ＭＳ Ｐゴシック" pitchFamily="34" charset="-128"/>
            </a:endParaRPr>
          </a:p>
        </p:txBody>
      </p:sp>
      <p:sp>
        <p:nvSpPr>
          <p:cNvPr id="9" name="Line 7"/>
          <p:cNvSpPr>
            <a:spLocks noChangeShapeType="1"/>
          </p:cNvSpPr>
          <p:nvPr/>
        </p:nvSpPr>
        <p:spPr bwMode="auto">
          <a:xfrm flipV="1">
            <a:off x="1857375" y="3548063"/>
            <a:ext cx="4167188" cy="809625"/>
          </a:xfrm>
          <a:prstGeom prst="line">
            <a:avLst/>
          </a:prstGeom>
          <a:noFill/>
          <a:ln w="25400">
            <a:solidFill>
              <a:srgbClr val="46CF4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2800" b="1" smtClean="0">
              <a:solidFill>
                <a:srgbClr val="000000"/>
              </a:solidFill>
              <a:latin typeface="Symbol" pitchFamily="18" charset="2"/>
              <a:ea typeface="ＭＳ Ｐゴシック" pitchFamily="34" charset="-128"/>
            </a:endParaRPr>
          </a:p>
        </p:txBody>
      </p:sp>
      <p:sp>
        <p:nvSpPr>
          <p:cNvPr id="10" name="Freeform 23"/>
          <p:cNvSpPr>
            <a:spLocks/>
          </p:cNvSpPr>
          <p:nvPr/>
        </p:nvSpPr>
        <p:spPr bwMode="auto">
          <a:xfrm>
            <a:off x="1854200" y="2349500"/>
            <a:ext cx="2351088" cy="2008188"/>
          </a:xfrm>
          <a:custGeom>
            <a:avLst/>
            <a:gdLst>
              <a:gd name="T0" fmla="*/ 0 w 1481"/>
              <a:gd name="T1" fmla="*/ 0 h 1265"/>
              <a:gd name="T2" fmla="*/ 0 w 1481"/>
              <a:gd name="T3" fmla="*/ 2147483647 h 1265"/>
              <a:gd name="T4" fmla="*/ 2147483647 w 1481"/>
              <a:gd name="T5" fmla="*/ 2147483647 h 1265"/>
              <a:gd name="T6" fmla="*/ 0 w 1481"/>
              <a:gd name="T7" fmla="*/ 0 h 1265"/>
              <a:gd name="T8" fmla="*/ 0 60000 65536"/>
              <a:gd name="T9" fmla="*/ 0 60000 65536"/>
              <a:gd name="T10" fmla="*/ 0 60000 65536"/>
              <a:gd name="T11" fmla="*/ 0 60000 65536"/>
              <a:gd name="T12" fmla="*/ 0 w 1481"/>
              <a:gd name="T13" fmla="*/ 0 h 1265"/>
              <a:gd name="T14" fmla="*/ 1481 w 1481"/>
              <a:gd name="T15" fmla="*/ 1265 h 1265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481" h="1265">
                <a:moveTo>
                  <a:pt x="0" y="0"/>
                </a:moveTo>
                <a:lnTo>
                  <a:pt x="0" y="1264"/>
                </a:lnTo>
                <a:lnTo>
                  <a:pt x="1480" y="968"/>
                </a:lnTo>
                <a:lnTo>
                  <a:pt x="0" y="0"/>
                </a:lnTo>
              </a:path>
            </a:pathLst>
          </a:custGeom>
          <a:noFill/>
          <a:ln w="76200" cap="rnd">
            <a:solidFill>
              <a:srgbClr val="46CF4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2800" b="1" smtClean="0">
              <a:solidFill>
                <a:srgbClr val="000000"/>
              </a:solidFill>
              <a:latin typeface="Symbol" pitchFamily="18" charset="2"/>
              <a:ea typeface="ＭＳ Ｐゴシック" pitchFamily="34" charset="-128"/>
            </a:endParaRPr>
          </a:p>
        </p:txBody>
      </p:sp>
      <p:sp>
        <p:nvSpPr>
          <p:cNvPr id="13" name="Rectangle 6"/>
          <p:cNvSpPr>
            <a:spLocks noChangeArrowheads="1"/>
          </p:cNvSpPr>
          <p:nvPr/>
        </p:nvSpPr>
        <p:spPr bwMode="auto">
          <a:xfrm>
            <a:off x="5942288" y="4800600"/>
            <a:ext cx="299762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y</a:t>
            </a:r>
          </a:p>
        </p:txBody>
      </p:sp>
      <p:sp>
        <p:nvSpPr>
          <p:cNvPr id="15" name="Rectangle 10"/>
          <p:cNvSpPr>
            <a:spLocks noChangeArrowheads="1"/>
          </p:cNvSpPr>
          <p:nvPr/>
        </p:nvSpPr>
        <p:spPr bwMode="auto">
          <a:xfrm>
            <a:off x="2408238" y="2205038"/>
            <a:ext cx="562655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p(y)</a:t>
            </a:r>
          </a:p>
        </p:txBody>
      </p:sp>
      <p:sp>
        <p:nvSpPr>
          <p:cNvPr id="16" name="Rectangle 8"/>
          <p:cNvSpPr>
            <a:spLocks noChangeArrowheads="1"/>
          </p:cNvSpPr>
          <p:nvPr/>
        </p:nvSpPr>
        <p:spPr bwMode="auto">
          <a:xfrm>
            <a:off x="6051550" y="3348038"/>
            <a:ext cx="764633" cy="3699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46CF41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MC(y</a:t>
            </a:r>
            <a:r>
              <a:rPr kumimoji="0" lang="en-US" altLang="de-DE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46CF41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)</a:t>
            </a:r>
          </a:p>
        </p:txBody>
      </p:sp>
      <p:sp>
        <p:nvSpPr>
          <p:cNvPr id="18" name="Rectangle 5"/>
          <p:cNvSpPr>
            <a:spLocks noChangeArrowheads="1"/>
          </p:cNvSpPr>
          <p:nvPr/>
        </p:nvSpPr>
        <p:spPr bwMode="auto">
          <a:xfrm>
            <a:off x="1505086" y="1527262"/>
            <a:ext cx="299762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€</a:t>
            </a:r>
          </a:p>
        </p:txBody>
      </p:sp>
      <p:sp>
        <p:nvSpPr>
          <p:cNvPr id="24" name="AutoShape 18"/>
          <p:cNvSpPr>
            <a:spLocks noChangeArrowheads="1"/>
          </p:cNvSpPr>
          <p:nvPr/>
        </p:nvSpPr>
        <p:spPr bwMode="auto">
          <a:xfrm>
            <a:off x="1854200" y="2362200"/>
            <a:ext cx="1358900" cy="889000"/>
          </a:xfrm>
          <a:prstGeom prst="rtTriangle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Symbol" pitchFamily="18" charset="2"/>
              <a:ea typeface="ＭＳ Ｐゴシック" pitchFamily="34" charset="-128"/>
            </a:endParaRPr>
          </a:p>
        </p:txBody>
      </p:sp>
      <p:sp>
        <p:nvSpPr>
          <p:cNvPr id="25" name="Freeform 20"/>
          <p:cNvSpPr>
            <a:spLocks/>
          </p:cNvSpPr>
          <p:nvPr/>
        </p:nvSpPr>
        <p:spPr bwMode="auto">
          <a:xfrm>
            <a:off x="1854200" y="3251200"/>
            <a:ext cx="1347788" cy="1106488"/>
          </a:xfrm>
          <a:custGeom>
            <a:avLst/>
            <a:gdLst>
              <a:gd name="T0" fmla="*/ 0 w 849"/>
              <a:gd name="T1" fmla="*/ 2147483647 h 697"/>
              <a:gd name="T2" fmla="*/ 0 w 849"/>
              <a:gd name="T3" fmla="*/ 2147483647 h 697"/>
              <a:gd name="T4" fmla="*/ 2147483647 w 849"/>
              <a:gd name="T5" fmla="*/ 2147483647 h 697"/>
              <a:gd name="T6" fmla="*/ 2147483647 w 849"/>
              <a:gd name="T7" fmla="*/ 0 h 697"/>
              <a:gd name="T8" fmla="*/ 0 w 849"/>
              <a:gd name="T9" fmla="*/ 2147483647 h 69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849"/>
              <a:gd name="T16" fmla="*/ 0 h 697"/>
              <a:gd name="T17" fmla="*/ 849 w 849"/>
              <a:gd name="T18" fmla="*/ 697 h 69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849" h="697">
                <a:moveTo>
                  <a:pt x="0" y="8"/>
                </a:moveTo>
                <a:lnTo>
                  <a:pt x="0" y="696"/>
                </a:lnTo>
                <a:lnTo>
                  <a:pt x="848" y="528"/>
                </a:lnTo>
                <a:lnTo>
                  <a:pt x="848" y="0"/>
                </a:lnTo>
                <a:lnTo>
                  <a:pt x="0" y="8"/>
                </a:lnTo>
              </a:path>
            </a:pathLst>
          </a:custGeom>
          <a:solidFill>
            <a:srgbClr val="5F5F5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Symbol" pitchFamily="18" charset="2"/>
              <a:ea typeface="ＭＳ Ｐゴシック" pitchFamily="34" charset="-128"/>
            </a:endParaRPr>
          </a:p>
        </p:txBody>
      </p:sp>
      <p:sp>
        <p:nvSpPr>
          <p:cNvPr id="26" name="Line 10"/>
          <p:cNvSpPr>
            <a:spLocks noChangeShapeType="1"/>
          </p:cNvSpPr>
          <p:nvPr/>
        </p:nvSpPr>
        <p:spPr bwMode="auto">
          <a:xfrm>
            <a:off x="1857375" y="2405063"/>
            <a:ext cx="2833688" cy="3452812"/>
          </a:xfrm>
          <a:prstGeom prst="line">
            <a:avLst/>
          </a:prstGeom>
          <a:noFill/>
          <a:ln w="25400">
            <a:solidFill>
              <a:srgbClr val="5F5F5F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Symbol" pitchFamily="18" charset="2"/>
              <a:ea typeface="ＭＳ Ｐゴシック" pitchFamily="34" charset="-128"/>
            </a:endParaRPr>
          </a:p>
        </p:txBody>
      </p:sp>
      <p:sp>
        <p:nvSpPr>
          <p:cNvPr id="27" name="Rectangle 12"/>
          <p:cNvSpPr>
            <a:spLocks noChangeArrowheads="1"/>
          </p:cNvSpPr>
          <p:nvPr/>
        </p:nvSpPr>
        <p:spPr bwMode="auto">
          <a:xfrm>
            <a:off x="4741863" y="5514975"/>
            <a:ext cx="764633" cy="3699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MR(y</a:t>
            </a:r>
            <a:r>
              <a:rPr kumimoji="0" lang="en-US" altLang="de-DE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)</a:t>
            </a:r>
          </a:p>
        </p:txBody>
      </p:sp>
      <p:sp>
        <p:nvSpPr>
          <p:cNvPr id="28" name="Line 13"/>
          <p:cNvSpPr>
            <a:spLocks noChangeShapeType="1"/>
          </p:cNvSpPr>
          <p:nvPr/>
        </p:nvSpPr>
        <p:spPr bwMode="auto">
          <a:xfrm>
            <a:off x="3200400" y="3255963"/>
            <a:ext cx="0" cy="1528762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Symbol" pitchFamily="18" charset="2"/>
              <a:ea typeface="ＭＳ Ｐゴシック" pitchFamily="34" charset="-128"/>
            </a:endParaRPr>
          </a:p>
        </p:txBody>
      </p:sp>
      <p:sp>
        <p:nvSpPr>
          <p:cNvPr id="29" name="Rectangle 17"/>
          <p:cNvSpPr>
            <a:spLocks noChangeArrowheads="1"/>
          </p:cNvSpPr>
          <p:nvPr/>
        </p:nvSpPr>
        <p:spPr bwMode="auto">
          <a:xfrm>
            <a:off x="1162043" y="3070976"/>
            <a:ext cx="642805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p(y*)</a:t>
            </a:r>
          </a:p>
        </p:txBody>
      </p:sp>
      <p:sp>
        <p:nvSpPr>
          <p:cNvPr id="30" name="Rectangle 16"/>
          <p:cNvSpPr>
            <a:spLocks noChangeArrowheads="1"/>
          </p:cNvSpPr>
          <p:nvPr/>
        </p:nvSpPr>
        <p:spPr bwMode="auto">
          <a:xfrm>
            <a:off x="3008313" y="4837113"/>
            <a:ext cx="379912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y*</a:t>
            </a:r>
          </a:p>
        </p:txBody>
      </p:sp>
      <p:sp>
        <p:nvSpPr>
          <p:cNvPr id="31" name="Rectangle 19"/>
          <p:cNvSpPr>
            <a:spLocks noChangeArrowheads="1"/>
          </p:cNvSpPr>
          <p:nvPr/>
        </p:nvSpPr>
        <p:spPr bwMode="auto">
          <a:xfrm>
            <a:off x="1952625" y="2782888"/>
            <a:ext cx="469680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FB4D1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CS</a:t>
            </a:r>
          </a:p>
        </p:txBody>
      </p:sp>
      <p:sp>
        <p:nvSpPr>
          <p:cNvPr id="32" name="Rectangle 21"/>
          <p:cNvSpPr>
            <a:spLocks noChangeArrowheads="1"/>
          </p:cNvSpPr>
          <p:nvPr/>
        </p:nvSpPr>
        <p:spPr bwMode="auto">
          <a:xfrm>
            <a:off x="1983745" y="3533025"/>
            <a:ext cx="458459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PS</a:t>
            </a:r>
          </a:p>
        </p:txBody>
      </p:sp>
      <p:sp>
        <p:nvSpPr>
          <p:cNvPr id="33" name="Oval 15"/>
          <p:cNvSpPr>
            <a:spLocks noChangeArrowheads="1"/>
          </p:cNvSpPr>
          <p:nvPr/>
        </p:nvSpPr>
        <p:spPr bwMode="auto">
          <a:xfrm>
            <a:off x="3128963" y="4741863"/>
            <a:ext cx="144462" cy="144462"/>
          </a:xfrm>
          <a:prstGeom prst="ellipse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Symbol" pitchFamily="18" charset="2"/>
              <a:ea typeface="ＭＳ Ｐゴシック" pitchFamily="34" charset="-128"/>
            </a:endParaRPr>
          </a:p>
        </p:txBody>
      </p:sp>
      <p:sp>
        <p:nvSpPr>
          <p:cNvPr id="34" name="Oval 26"/>
          <p:cNvSpPr>
            <a:spLocks noChangeArrowheads="1"/>
          </p:cNvSpPr>
          <p:nvPr/>
        </p:nvSpPr>
        <p:spPr bwMode="auto">
          <a:xfrm>
            <a:off x="3143250" y="4006850"/>
            <a:ext cx="144463" cy="144463"/>
          </a:xfrm>
          <a:prstGeom prst="ellipse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Symbol" pitchFamily="18" charset="2"/>
              <a:ea typeface="ＭＳ Ｐゴシック" pitchFamily="34" charset="-128"/>
            </a:endParaRPr>
          </a:p>
        </p:txBody>
      </p:sp>
      <p:sp>
        <p:nvSpPr>
          <p:cNvPr id="35" name="Oval 25"/>
          <p:cNvSpPr>
            <a:spLocks noChangeArrowheads="1"/>
          </p:cNvSpPr>
          <p:nvPr/>
        </p:nvSpPr>
        <p:spPr bwMode="auto">
          <a:xfrm>
            <a:off x="1785938" y="3184525"/>
            <a:ext cx="144462" cy="144463"/>
          </a:xfrm>
          <a:prstGeom prst="ellipse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Symbol" pitchFamily="18" charset="2"/>
              <a:ea typeface="ＭＳ Ｐゴシック" pitchFamily="34" charset="-128"/>
            </a:endParaRPr>
          </a:p>
        </p:txBody>
      </p:sp>
      <p:sp>
        <p:nvSpPr>
          <p:cNvPr id="36" name="Rectangle 24"/>
          <p:cNvSpPr>
            <a:spLocks noChangeArrowheads="1"/>
          </p:cNvSpPr>
          <p:nvPr/>
        </p:nvSpPr>
        <p:spPr bwMode="auto">
          <a:xfrm>
            <a:off x="3317371" y="1629052"/>
            <a:ext cx="5549596" cy="10778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MC(y* + 1) &lt; p(y* + 1),</a:t>
            </a:r>
            <a:r>
              <a:rPr kumimoji="0" lang="en-US" altLang="de-DE" sz="1600" b="1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DAHER KÖNNTEN SOWOHL</a:t>
            </a:r>
          </a:p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de-DE" sz="1600" kern="0" noProof="0" dirty="0" smtClean="0">
                <a:solidFill>
                  <a:srgbClr val="000000"/>
                </a:solidFill>
              </a:rPr>
              <a:t>KÄUFER ALS AUCH VERKÄUFER VON DER </a:t>
            </a:r>
          </a:p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PRODUKTION</a:t>
            </a:r>
            <a:r>
              <a:rPr kumimoji="0" lang="en-US" altLang="de-DE" sz="1600" b="1" i="0" u="none" strike="noStrike" kern="0" cap="none" spc="0" normalizeH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EINER WEITEREN EINHEIT GEWINNEN</a:t>
            </a: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.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en-US" altLang="de-DE" sz="1600" kern="0" dirty="0" smtClean="0">
                <a:solidFill>
                  <a:srgbClr val="000000"/>
                </a:solidFill>
              </a:rPr>
              <a:t>DAS ERGEBNIS </a:t>
            </a:r>
            <a:r>
              <a:rPr lang="en-US" altLang="de-DE" sz="1600" kern="0" dirty="0">
                <a:solidFill>
                  <a:srgbClr val="000000"/>
                </a:solidFill>
              </a:rPr>
              <a:t>IST </a:t>
            </a:r>
            <a:r>
              <a:rPr lang="en-US" altLang="de-DE" sz="1600" kern="0" dirty="0" smtClean="0">
                <a:solidFill>
                  <a:srgbClr val="000000"/>
                </a:solidFill>
              </a:rPr>
              <a:t>PARETO-INEFFIZIENT.</a:t>
            </a:r>
            <a:endParaRPr kumimoji="0" lang="en-US" altLang="de-DE" sz="16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3260274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07509" y="698162"/>
            <a:ext cx="8695857" cy="331151"/>
          </a:xfrm>
        </p:spPr>
        <p:txBody>
          <a:bodyPr/>
          <a:lstStyle/>
          <a:p>
            <a:r>
              <a:rPr lang="de-DE" dirty="0" smtClean="0"/>
              <a:t>WOHLFAHRTSVERLUST des </a:t>
            </a:r>
            <a:r>
              <a:rPr lang="de-DE" dirty="0" err="1" smtClean="0"/>
              <a:t>monopols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87063" y="1166190"/>
            <a:ext cx="8697417" cy="5034585"/>
          </a:xfrm>
        </p:spPr>
        <p:txBody>
          <a:bodyPr/>
          <a:lstStyle/>
          <a:p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16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  <p:sp>
        <p:nvSpPr>
          <p:cNvPr id="6" name="Line 3"/>
          <p:cNvSpPr>
            <a:spLocks noChangeShapeType="1"/>
          </p:cNvSpPr>
          <p:nvPr/>
        </p:nvSpPr>
        <p:spPr bwMode="auto">
          <a:xfrm>
            <a:off x="1857375" y="1643063"/>
            <a:ext cx="0" cy="3167062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stealth" w="med" len="lg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Symbol" pitchFamily="18" charset="2"/>
              <a:ea typeface="ＭＳ Ｐゴシック" pitchFamily="34" charset="-128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857375" y="4810125"/>
            <a:ext cx="4310063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Symbol" pitchFamily="18" charset="2"/>
              <a:ea typeface="ＭＳ Ｐゴシック" pitchFamily="34" charset="-128"/>
            </a:endParaRPr>
          </a:p>
        </p:txBody>
      </p:sp>
      <p:sp>
        <p:nvSpPr>
          <p:cNvPr id="8" name="Line 9"/>
          <p:cNvSpPr>
            <a:spLocks noChangeShapeType="1"/>
          </p:cNvSpPr>
          <p:nvPr/>
        </p:nvSpPr>
        <p:spPr bwMode="auto">
          <a:xfrm>
            <a:off x="1857375" y="2357438"/>
            <a:ext cx="3738563" cy="2452687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Symbol" pitchFamily="18" charset="2"/>
              <a:ea typeface="ＭＳ Ｐゴシック" pitchFamily="34" charset="-128"/>
            </a:endParaRPr>
          </a:p>
        </p:txBody>
      </p:sp>
      <p:sp>
        <p:nvSpPr>
          <p:cNvPr id="9" name="Line 7"/>
          <p:cNvSpPr>
            <a:spLocks noChangeShapeType="1"/>
          </p:cNvSpPr>
          <p:nvPr/>
        </p:nvSpPr>
        <p:spPr bwMode="auto">
          <a:xfrm flipV="1">
            <a:off x="1857375" y="3548063"/>
            <a:ext cx="4167188" cy="809625"/>
          </a:xfrm>
          <a:prstGeom prst="line">
            <a:avLst/>
          </a:prstGeom>
          <a:noFill/>
          <a:ln w="25400">
            <a:solidFill>
              <a:srgbClr val="46CF4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2800" b="1" smtClean="0">
              <a:solidFill>
                <a:srgbClr val="000000"/>
              </a:solidFill>
              <a:latin typeface="Symbol" pitchFamily="18" charset="2"/>
              <a:ea typeface="ＭＳ Ｐゴシック" pitchFamily="34" charset="-128"/>
            </a:endParaRPr>
          </a:p>
        </p:txBody>
      </p:sp>
      <p:sp>
        <p:nvSpPr>
          <p:cNvPr id="13" name="Rectangle 6"/>
          <p:cNvSpPr>
            <a:spLocks noChangeArrowheads="1"/>
          </p:cNvSpPr>
          <p:nvPr/>
        </p:nvSpPr>
        <p:spPr bwMode="auto">
          <a:xfrm>
            <a:off x="6242050" y="4800600"/>
            <a:ext cx="299762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y</a:t>
            </a:r>
          </a:p>
        </p:txBody>
      </p:sp>
      <p:sp>
        <p:nvSpPr>
          <p:cNvPr id="15" name="Rectangle 10"/>
          <p:cNvSpPr>
            <a:spLocks noChangeArrowheads="1"/>
          </p:cNvSpPr>
          <p:nvPr/>
        </p:nvSpPr>
        <p:spPr bwMode="auto">
          <a:xfrm>
            <a:off x="2464560" y="2357438"/>
            <a:ext cx="562655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p(y)</a:t>
            </a:r>
          </a:p>
        </p:txBody>
      </p:sp>
      <p:sp>
        <p:nvSpPr>
          <p:cNvPr id="16" name="Rectangle 8"/>
          <p:cNvSpPr>
            <a:spLocks noChangeArrowheads="1"/>
          </p:cNvSpPr>
          <p:nvPr/>
        </p:nvSpPr>
        <p:spPr bwMode="auto">
          <a:xfrm>
            <a:off x="6051550" y="3348038"/>
            <a:ext cx="764633" cy="3699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46CF41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MC(y</a:t>
            </a:r>
            <a:r>
              <a:rPr kumimoji="0" lang="en-US" altLang="de-DE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46CF41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)</a:t>
            </a:r>
          </a:p>
        </p:txBody>
      </p:sp>
      <p:sp>
        <p:nvSpPr>
          <p:cNvPr id="18" name="Rectangle 5"/>
          <p:cNvSpPr>
            <a:spLocks noChangeArrowheads="1"/>
          </p:cNvSpPr>
          <p:nvPr/>
        </p:nvSpPr>
        <p:spPr bwMode="auto">
          <a:xfrm>
            <a:off x="1505086" y="1527262"/>
            <a:ext cx="299762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€</a:t>
            </a:r>
          </a:p>
        </p:txBody>
      </p:sp>
      <p:sp>
        <p:nvSpPr>
          <p:cNvPr id="26" name="Line 10"/>
          <p:cNvSpPr>
            <a:spLocks noChangeShapeType="1"/>
          </p:cNvSpPr>
          <p:nvPr/>
        </p:nvSpPr>
        <p:spPr bwMode="auto">
          <a:xfrm>
            <a:off x="1857375" y="2405063"/>
            <a:ext cx="2833688" cy="3452812"/>
          </a:xfrm>
          <a:prstGeom prst="line">
            <a:avLst/>
          </a:prstGeom>
          <a:noFill/>
          <a:ln w="25400">
            <a:solidFill>
              <a:srgbClr val="5F5F5F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Symbol" pitchFamily="18" charset="2"/>
              <a:ea typeface="ＭＳ Ｐゴシック" pitchFamily="34" charset="-128"/>
            </a:endParaRPr>
          </a:p>
        </p:txBody>
      </p:sp>
      <p:sp>
        <p:nvSpPr>
          <p:cNvPr id="27" name="Rectangle 12"/>
          <p:cNvSpPr>
            <a:spLocks noChangeArrowheads="1"/>
          </p:cNvSpPr>
          <p:nvPr/>
        </p:nvSpPr>
        <p:spPr bwMode="auto">
          <a:xfrm>
            <a:off x="4741863" y="5514975"/>
            <a:ext cx="756617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MR(y)</a:t>
            </a:r>
          </a:p>
        </p:txBody>
      </p:sp>
      <p:sp>
        <p:nvSpPr>
          <p:cNvPr id="28" name="Line 13"/>
          <p:cNvSpPr>
            <a:spLocks noChangeShapeType="1"/>
          </p:cNvSpPr>
          <p:nvPr/>
        </p:nvSpPr>
        <p:spPr bwMode="auto">
          <a:xfrm>
            <a:off x="3200400" y="3255963"/>
            <a:ext cx="0" cy="1528762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Symbol" pitchFamily="18" charset="2"/>
              <a:ea typeface="ＭＳ Ｐゴシック" pitchFamily="34" charset="-128"/>
            </a:endParaRPr>
          </a:p>
        </p:txBody>
      </p:sp>
      <p:sp>
        <p:nvSpPr>
          <p:cNvPr id="29" name="Rectangle 17"/>
          <p:cNvSpPr>
            <a:spLocks noChangeArrowheads="1"/>
          </p:cNvSpPr>
          <p:nvPr/>
        </p:nvSpPr>
        <p:spPr bwMode="auto">
          <a:xfrm>
            <a:off x="1120366" y="3070976"/>
            <a:ext cx="642805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p(y*)</a:t>
            </a:r>
          </a:p>
        </p:txBody>
      </p:sp>
      <p:sp>
        <p:nvSpPr>
          <p:cNvPr id="30" name="Rectangle 16"/>
          <p:cNvSpPr>
            <a:spLocks noChangeArrowheads="1"/>
          </p:cNvSpPr>
          <p:nvPr/>
        </p:nvSpPr>
        <p:spPr bwMode="auto">
          <a:xfrm>
            <a:off x="3008313" y="4837113"/>
            <a:ext cx="379912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y*</a:t>
            </a:r>
          </a:p>
        </p:txBody>
      </p:sp>
      <p:sp>
        <p:nvSpPr>
          <p:cNvPr id="33" name="Oval 15"/>
          <p:cNvSpPr>
            <a:spLocks noChangeArrowheads="1"/>
          </p:cNvSpPr>
          <p:nvPr/>
        </p:nvSpPr>
        <p:spPr bwMode="auto">
          <a:xfrm>
            <a:off x="3128963" y="4741863"/>
            <a:ext cx="144462" cy="144462"/>
          </a:xfrm>
          <a:prstGeom prst="ellipse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Symbol" pitchFamily="18" charset="2"/>
              <a:ea typeface="ＭＳ Ｐゴシック" pitchFamily="34" charset="-128"/>
            </a:endParaRPr>
          </a:p>
        </p:txBody>
      </p:sp>
      <p:sp>
        <p:nvSpPr>
          <p:cNvPr id="34" name="Oval 26"/>
          <p:cNvSpPr>
            <a:spLocks noChangeArrowheads="1"/>
          </p:cNvSpPr>
          <p:nvPr/>
        </p:nvSpPr>
        <p:spPr bwMode="auto">
          <a:xfrm>
            <a:off x="3143250" y="4006850"/>
            <a:ext cx="144463" cy="144463"/>
          </a:xfrm>
          <a:prstGeom prst="ellipse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Symbol" pitchFamily="18" charset="2"/>
              <a:ea typeface="ＭＳ Ｐゴシック" pitchFamily="34" charset="-128"/>
            </a:endParaRPr>
          </a:p>
        </p:txBody>
      </p:sp>
      <p:sp>
        <p:nvSpPr>
          <p:cNvPr id="35" name="Oval 25"/>
          <p:cNvSpPr>
            <a:spLocks noChangeArrowheads="1"/>
          </p:cNvSpPr>
          <p:nvPr/>
        </p:nvSpPr>
        <p:spPr bwMode="auto">
          <a:xfrm>
            <a:off x="1785938" y="3184525"/>
            <a:ext cx="144462" cy="144463"/>
          </a:xfrm>
          <a:prstGeom prst="ellipse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Symbol" pitchFamily="18" charset="2"/>
              <a:ea typeface="ＭＳ Ｐゴシック" pitchFamily="34" charset="-128"/>
            </a:endParaRPr>
          </a:p>
        </p:txBody>
      </p:sp>
      <p:sp>
        <p:nvSpPr>
          <p:cNvPr id="36" name="Rectangle 24"/>
          <p:cNvSpPr>
            <a:spLocks noChangeArrowheads="1"/>
          </p:cNvSpPr>
          <p:nvPr/>
        </p:nvSpPr>
        <p:spPr bwMode="auto">
          <a:xfrm>
            <a:off x="3357086" y="1388170"/>
            <a:ext cx="5982821" cy="15703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DER WOHLFAHRTSVERLUST, DWL, </a:t>
            </a:r>
            <a:r>
              <a:rPr kumimoji="0" lang="en-US" altLang="de-DE" sz="1600" b="1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MISST</a:t>
            </a:r>
            <a:r>
              <a:rPr kumimoji="0" lang="en-US" altLang="de-DE" sz="1600" b="1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DIE</a:t>
            </a:r>
            <a:r>
              <a:rPr kumimoji="0" lang="en-US" altLang="de-DE" sz="1600" b="1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  <a:r>
              <a:rPr lang="en-US" altLang="de-DE" sz="1600" kern="0" dirty="0" smtClean="0">
                <a:solidFill>
                  <a:srgbClr val="000000"/>
                </a:solidFill>
              </a:rPr>
              <a:t>NICHT REALISIERTEN MÖGLICHEN TAUSCHGEWINNE. </a:t>
            </a:r>
          </a:p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DER</a:t>
            </a:r>
            <a:r>
              <a:rPr kumimoji="0" lang="en-US" altLang="de-DE" sz="1600" b="1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MONOPOLIST PRODUZIERT WENIGER ALS DIE </a:t>
            </a:r>
          </a:p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de-DE" sz="1600" kern="0" baseline="0" dirty="0" smtClean="0">
                <a:solidFill>
                  <a:srgbClr val="000000"/>
                </a:solidFill>
              </a:rPr>
              <a:t>EFFIZIENTE</a:t>
            </a:r>
            <a:r>
              <a:rPr lang="en-US" altLang="de-DE" sz="1600" kern="0" dirty="0" smtClean="0">
                <a:solidFill>
                  <a:srgbClr val="000000"/>
                </a:solidFill>
              </a:rPr>
              <a:t> MENGE, DER MARKTPREIS BEIM MONOPOL </a:t>
            </a:r>
          </a:p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de-DE" sz="1600" kern="0" dirty="0" smtClean="0">
                <a:solidFill>
                  <a:srgbClr val="000000"/>
                </a:solidFill>
              </a:rPr>
              <a:t>IST HÖHER </a:t>
            </a: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ALS</a:t>
            </a:r>
            <a:r>
              <a:rPr kumimoji="0" lang="en-US" altLang="de-DE" sz="1600" b="1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DER EFFIZIENTE MARKTPREIS.</a:t>
            </a:r>
          </a:p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de-DE" sz="1600" kern="0" baseline="0" dirty="0" smtClean="0">
                <a:solidFill>
                  <a:srgbClr val="000000"/>
                </a:solidFill>
              </a:rPr>
              <a:t>(DWL = DEAD</a:t>
            </a:r>
            <a:r>
              <a:rPr lang="en-US" altLang="de-DE" sz="1600" kern="0" dirty="0" smtClean="0">
                <a:solidFill>
                  <a:srgbClr val="000000"/>
                </a:solidFill>
              </a:rPr>
              <a:t> WEIGHT LOSS)</a:t>
            </a:r>
            <a:endParaRPr kumimoji="0" lang="en-US" altLang="de-DE" sz="16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37" name="Freeform 19"/>
          <p:cNvSpPr>
            <a:spLocks/>
          </p:cNvSpPr>
          <p:nvPr/>
        </p:nvSpPr>
        <p:spPr bwMode="auto">
          <a:xfrm>
            <a:off x="3206750" y="3238500"/>
            <a:ext cx="1017588" cy="865188"/>
          </a:xfrm>
          <a:custGeom>
            <a:avLst/>
            <a:gdLst>
              <a:gd name="T0" fmla="*/ 0 w 641"/>
              <a:gd name="T1" fmla="*/ 0 h 545"/>
              <a:gd name="T2" fmla="*/ 0 w 641"/>
              <a:gd name="T3" fmla="*/ 2147483647 h 545"/>
              <a:gd name="T4" fmla="*/ 2147483647 w 641"/>
              <a:gd name="T5" fmla="*/ 2147483647 h 545"/>
              <a:gd name="T6" fmla="*/ 0 w 641"/>
              <a:gd name="T7" fmla="*/ 0 h 545"/>
              <a:gd name="T8" fmla="*/ 0 60000 65536"/>
              <a:gd name="T9" fmla="*/ 0 60000 65536"/>
              <a:gd name="T10" fmla="*/ 0 60000 65536"/>
              <a:gd name="T11" fmla="*/ 0 60000 65536"/>
              <a:gd name="T12" fmla="*/ 0 w 641"/>
              <a:gd name="T13" fmla="*/ 0 h 545"/>
              <a:gd name="T14" fmla="*/ 641 w 641"/>
              <a:gd name="T15" fmla="*/ 545 h 545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41" h="545">
                <a:moveTo>
                  <a:pt x="0" y="0"/>
                </a:moveTo>
                <a:lnTo>
                  <a:pt x="0" y="544"/>
                </a:lnTo>
                <a:lnTo>
                  <a:pt x="640" y="414"/>
                </a:lnTo>
                <a:lnTo>
                  <a:pt x="0" y="0"/>
                </a:lnTo>
              </a:path>
            </a:pathLst>
          </a:custGeom>
          <a:solidFill>
            <a:srgbClr val="E002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2800" b="1" smtClean="0">
              <a:solidFill>
                <a:srgbClr val="000000"/>
              </a:solidFill>
              <a:latin typeface="Symbol" pitchFamily="18" charset="2"/>
              <a:ea typeface="ＭＳ Ｐゴシック" pitchFamily="34" charset="-128"/>
            </a:endParaRPr>
          </a:p>
        </p:txBody>
      </p:sp>
      <p:sp>
        <p:nvSpPr>
          <p:cNvPr id="38" name="Rectangle 21"/>
          <p:cNvSpPr>
            <a:spLocks noChangeArrowheads="1"/>
          </p:cNvSpPr>
          <p:nvPr/>
        </p:nvSpPr>
        <p:spPr bwMode="auto">
          <a:xfrm>
            <a:off x="3215481" y="3548063"/>
            <a:ext cx="652423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DWL</a:t>
            </a:r>
          </a:p>
        </p:txBody>
      </p:sp>
      <p:sp>
        <p:nvSpPr>
          <p:cNvPr id="39" name="Line 14"/>
          <p:cNvSpPr>
            <a:spLocks noChangeShapeType="1"/>
          </p:cNvSpPr>
          <p:nvPr/>
        </p:nvSpPr>
        <p:spPr bwMode="auto">
          <a:xfrm flipH="1">
            <a:off x="1858963" y="3255963"/>
            <a:ext cx="1357312" cy="0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Symbol" pitchFamily="18" charset="2"/>
              <a:ea typeface="ＭＳ Ｐゴシック" pitchFamily="34" charset="-128"/>
            </a:endParaRPr>
          </a:p>
        </p:txBody>
      </p:sp>
      <p:sp>
        <p:nvSpPr>
          <p:cNvPr id="40" name="Line 19"/>
          <p:cNvSpPr>
            <a:spLocks noChangeShapeType="1"/>
          </p:cNvSpPr>
          <p:nvPr/>
        </p:nvSpPr>
        <p:spPr bwMode="auto">
          <a:xfrm>
            <a:off x="4183063" y="3890963"/>
            <a:ext cx="0" cy="922337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Symbol" pitchFamily="18" charset="2"/>
              <a:ea typeface="ＭＳ Ｐゴシック" pitchFamily="34" charset="-128"/>
            </a:endParaRPr>
          </a:p>
        </p:txBody>
      </p:sp>
      <p:sp>
        <p:nvSpPr>
          <p:cNvPr id="41" name="Line 23"/>
          <p:cNvSpPr>
            <a:spLocks noChangeShapeType="1"/>
          </p:cNvSpPr>
          <p:nvPr/>
        </p:nvSpPr>
        <p:spPr bwMode="auto">
          <a:xfrm flipH="1">
            <a:off x="1858963" y="3898900"/>
            <a:ext cx="2328862" cy="0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Symbol" pitchFamily="18" charset="2"/>
              <a:ea typeface="ＭＳ Ｐゴシック" pitchFamily="34" charset="-128"/>
            </a:endParaRPr>
          </a:p>
        </p:txBody>
      </p:sp>
      <p:sp>
        <p:nvSpPr>
          <p:cNvPr id="42" name="Rectangle 22"/>
          <p:cNvSpPr>
            <a:spLocks noChangeArrowheads="1"/>
          </p:cNvSpPr>
          <p:nvPr/>
        </p:nvSpPr>
        <p:spPr bwMode="auto">
          <a:xfrm>
            <a:off x="1193188" y="3671094"/>
            <a:ext cx="646011" cy="3699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p(y</a:t>
            </a:r>
            <a:r>
              <a:rPr kumimoji="0" lang="en-US" altLang="de-DE" sz="1600" b="1" i="0" u="none" strike="noStrike" kern="0" cap="none" spc="0" normalizeH="0" baseline="30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e</a:t>
            </a:r>
            <a:r>
              <a:rPr kumimoji="0" lang="en-US" altLang="de-DE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)</a:t>
            </a:r>
          </a:p>
        </p:txBody>
      </p:sp>
      <p:sp>
        <p:nvSpPr>
          <p:cNvPr id="43" name="Rectangle 21"/>
          <p:cNvSpPr>
            <a:spLocks noChangeArrowheads="1"/>
          </p:cNvSpPr>
          <p:nvPr/>
        </p:nvSpPr>
        <p:spPr bwMode="auto">
          <a:xfrm>
            <a:off x="4008438" y="4837113"/>
            <a:ext cx="375103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y</a:t>
            </a:r>
            <a:r>
              <a:rPr kumimoji="0" lang="en-US" altLang="de-DE" sz="1600" b="1" i="0" u="none" strike="noStrike" kern="0" cap="none" spc="0" normalizeH="0" baseline="30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e</a:t>
            </a:r>
          </a:p>
        </p:txBody>
      </p:sp>
      <p:sp>
        <p:nvSpPr>
          <p:cNvPr id="44" name="Oval 28"/>
          <p:cNvSpPr>
            <a:spLocks noChangeArrowheads="1"/>
          </p:cNvSpPr>
          <p:nvPr/>
        </p:nvSpPr>
        <p:spPr bwMode="auto">
          <a:xfrm>
            <a:off x="4114800" y="3835400"/>
            <a:ext cx="144463" cy="144463"/>
          </a:xfrm>
          <a:prstGeom prst="ellipse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Symbol" pitchFamily="18" charset="2"/>
              <a:ea typeface="ＭＳ Ｐゴシック" pitchFamily="34" charset="-128"/>
            </a:endParaRPr>
          </a:p>
        </p:txBody>
      </p:sp>
      <p:sp>
        <p:nvSpPr>
          <p:cNvPr id="45" name="Oval 20"/>
          <p:cNvSpPr>
            <a:spLocks noChangeArrowheads="1"/>
          </p:cNvSpPr>
          <p:nvPr/>
        </p:nvSpPr>
        <p:spPr bwMode="auto">
          <a:xfrm>
            <a:off x="4114800" y="4741863"/>
            <a:ext cx="144463" cy="144462"/>
          </a:xfrm>
          <a:prstGeom prst="ellipse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Symbol" pitchFamily="18" charset="2"/>
              <a:ea typeface="ＭＳ Ｐゴシック" pitchFamily="34" charset="-128"/>
            </a:endParaRPr>
          </a:p>
        </p:txBody>
      </p:sp>
      <p:sp>
        <p:nvSpPr>
          <p:cNvPr id="46" name="Oval 24"/>
          <p:cNvSpPr>
            <a:spLocks noChangeArrowheads="1"/>
          </p:cNvSpPr>
          <p:nvPr/>
        </p:nvSpPr>
        <p:spPr bwMode="auto">
          <a:xfrm>
            <a:off x="1785938" y="3827463"/>
            <a:ext cx="144462" cy="144462"/>
          </a:xfrm>
          <a:prstGeom prst="ellipse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Symbol" pitchFamily="18" charset="2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46016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344" y="1076484"/>
            <a:ext cx="8695857" cy="331151"/>
          </a:xfrm>
        </p:spPr>
        <p:txBody>
          <a:bodyPr/>
          <a:lstStyle/>
          <a:p>
            <a:r>
              <a:rPr lang="de-DE" dirty="0" smtClean="0"/>
              <a:t>NATÜRLICHES MONOPOL – ENTSTEHUNG UND ABSCHRECKUNGSPOLITIK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87063" y="1391478"/>
            <a:ext cx="8697417" cy="4809298"/>
          </a:xfrm>
        </p:spPr>
        <p:txBody>
          <a:bodyPr/>
          <a:lstStyle/>
          <a:p>
            <a:endParaRPr lang="de-DE" sz="1800" dirty="0" smtClean="0"/>
          </a:p>
          <a:p>
            <a:r>
              <a:rPr lang="de-DE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EIN NATÜRLICHES MONOPOL ENTSTEHT, WENN AUFGRUND DER TECHNOLOGIE – DURCH STEIGENDE SKALENERTRÄGE – EIN UNTERNEHMEN DEN GESAMTEN MARKT DURCH NEDRIGERE DURCHSCHNITTSKOSTEN GÜNSTIGER VERSORGEN KANN, ALS DIES DURCH MEHRERE KLEINERE UNTERNEHMEN MÖGLICH WÄRE. </a:t>
            </a:r>
          </a:p>
          <a:p>
            <a:r>
              <a:rPr lang="de-DE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EIN NATÜRLICHES MONOPOL KANN POTENZIELL AUF DEM MARKT EINTRETENDE KONKURRENTEN DURCH KAMPFPREISE ABSCHRECKEN.</a:t>
            </a:r>
          </a:p>
          <a:p>
            <a:r>
              <a:rPr lang="de-DE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KAMPFPREISE SIND BESONDERS NIEDRIGE PREISE, DURCH DIE DER POTENZIELLE KONKURRENT VERLUSTE ERLEIDEN WÜRDE UND DAHER ABGESCHRECKT WIRD, AUF DEN MARKT EINZUTRETEN BZW. EHER RASCH WIEDER VERSCHWINDEN WÜRDE.</a:t>
            </a:r>
          </a:p>
          <a:p>
            <a:endParaRPr lang="de-DE" i="1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17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3821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66576" y="623006"/>
            <a:ext cx="8695857" cy="317899"/>
          </a:xfrm>
        </p:spPr>
        <p:txBody>
          <a:bodyPr/>
          <a:lstStyle/>
          <a:p>
            <a:r>
              <a:rPr lang="de-DE" dirty="0" smtClean="0"/>
              <a:t>ABSCHRECKUNG DURCH EIN NATÜRLICHES MONOPOL – GRAFISCH 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87063" y="1139687"/>
            <a:ext cx="8697417" cy="5061089"/>
          </a:xfrm>
        </p:spPr>
        <p:txBody>
          <a:bodyPr/>
          <a:lstStyle/>
          <a:p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18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  <p:pic>
        <p:nvPicPr>
          <p:cNvPr id="6" name="Picture 2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57113" y="-493448"/>
            <a:ext cx="10036175" cy="7761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8266113" y="5857038"/>
            <a:ext cx="299762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y</a:t>
            </a:r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3628963" y="5414212"/>
            <a:ext cx="756617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FD0F2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MC(y)</a:t>
            </a:r>
          </a:p>
        </p:txBody>
      </p:sp>
      <p:sp>
        <p:nvSpPr>
          <p:cNvPr id="10" name="Rectangle 5"/>
          <p:cNvSpPr>
            <a:spLocks noChangeArrowheads="1"/>
          </p:cNvSpPr>
          <p:nvPr/>
        </p:nvSpPr>
        <p:spPr bwMode="auto">
          <a:xfrm>
            <a:off x="927722" y="1408199"/>
            <a:ext cx="299762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€</a:t>
            </a:r>
          </a:p>
        </p:txBody>
      </p:sp>
      <p:sp>
        <p:nvSpPr>
          <p:cNvPr id="13" name="Rectangle 6"/>
          <p:cNvSpPr>
            <a:spLocks noChangeArrowheads="1"/>
          </p:cNvSpPr>
          <p:nvPr/>
        </p:nvSpPr>
        <p:spPr bwMode="auto">
          <a:xfrm>
            <a:off x="1413347" y="1620519"/>
            <a:ext cx="865622" cy="3699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ATC(y</a:t>
            </a:r>
            <a:r>
              <a:rPr kumimoji="0" lang="en-US" altLang="de-DE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)</a:t>
            </a:r>
          </a:p>
        </p:txBody>
      </p:sp>
      <p:sp>
        <p:nvSpPr>
          <p:cNvPr id="14" name="Rectangle 7"/>
          <p:cNvSpPr>
            <a:spLocks noChangeArrowheads="1"/>
          </p:cNvSpPr>
          <p:nvPr/>
        </p:nvSpPr>
        <p:spPr bwMode="auto">
          <a:xfrm>
            <a:off x="2684533" y="2561267"/>
            <a:ext cx="570669" cy="3699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p(y</a:t>
            </a:r>
            <a:r>
              <a:rPr kumimoji="0" lang="en-US" altLang="de-DE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)</a:t>
            </a:r>
          </a:p>
        </p:txBody>
      </p:sp>
      <p:sp>
        <p:nvSpPr>
          <p:cNvPr id="17" name="Line 10"/>
          <p:cNvSpPr>
            <a:spLocks noChangeShapeType="1"/>
          </p:cNvSpPr>
          <p:nvPr/>
        </p:nvSpPr>
        <p:spPr bwMode="auto">
          <a:xfrm>
            <a:off x="1311275" y="2260601"/>
            <a:ext cx="5211445" cy="3596438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Symbol" pitchFamily="18" charset="2"/>
              <a:ea typeface="ＭＳ Ｐゴシック" pitchFamily="34" charset="-128"/>
            </a:endParaRPr>
          </a:p>
        </p:txBody>
      </p:sp>
      <p:sp>
        <p:nvSpPr>
          <p:cNvPr id="18" name="Line 9"/>
          <p:cNvSpPr>
            <a:spLocks noChangeShapeType="1"/>
          </p:cNvSpPr>
          <p:nvPr/>
        </p:nvSpPr>
        <p:spPr bwMode="auto">
          <a:xfrm>
            <a:off x="1311275" y="2260601"/>
            <a:ext cx="1775955" cy="3596438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Symbol" pitchFamily="18" charset="2"/>
              <a:ea typeface="ＭＳ Ｐゴシック" pitchFamily="34" charset="-128"/>
            </a:endParaRPr>
          </a:p>
        </p:txBody>
      </p:sp>
      <p:sp>
        <p:nvSpPr>
          <p:cNvPr id="19" name="AutoShape 21"/>
          <p:cNvSpPr>
            <a:spLocks noChangeArrowheads="1"/>
          </p:cNvSpPr>
          <p:nvPr/>
        </p:nvSpPr>
        <p:spPr bwMode="auto">
          <a:xfrm>
            <a:off x="3287713" y="3848100"/>
            <a:ext cx="274637" cy="1282700"/>
          </a:xfrm>
          <a:prstGeom prst="downArrow">
            <a:avLst>
              <a:gd name="adj1" fmla="val 50000"/>
              <a:gd name="adj2" fmla="val 233548"/>
            </a:avLst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Symbol" pitchFamily="18" charset="2"/>
              <a:ea typeface="ＭＳ Ｐゴシック" pitchFamily="34" charset="-128"/>
            </a:endParaRPr>
          </a:p>
        </p:txBody>
      </p:sp>
      <p:sp>
        <p:nvSpPr>
          <p:cNvPr id="20" name="Line 13"/>
          <p:cNvSpPr>
            <a:spLocks noChangeShapeType="1"/>
          </p:cNvSpPr>
          <p:nvPr/>
        </p:nvSpPr>
        <p:spPr bwMode="auto">
          <a:xfrm flipH="1" flipV="1">
            <a:off x="1357327" y="5047677"/>
            <a:ext cx="4072845" cy="41561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Symbol" pitchFamily="18" charset="2"/>
              <a:ea typeface="ＭＳ Ｐゴシック" pitchFamily="34" charset="-128"/>
            </a:endParaRPr>
          </a:p>
        </p:txBody>
      </p:sp>
      <p:sp>
        <p:nvSpPr>
          <p:cNvPr id="21" name="Line 14"/>
          <p:cNvSpPr>
            <a:spLocks noChangeShapeType="1"/>
          </p:cNvSpPr>
          <p:nvPr/>
        </p:nvSpPr>
        <p:spPr bwMode="auto">
          <a:xfrm flipH="1">
            <a:off x="1311275" y="4381500"/>
            <a:ext cx="1038225" cy="0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Symbol" pitchFamily="18" charset="2"/>
              <a:ea typeface="ＭＳ Ｐゴシック" pitchFamily="34" charset="-128"/>
            </a:endParaRPr>
          </a:p>
        </p:txBody>
      </p:sp>
      <p:sp>
        <p:nvSpPr>
          <p:cNvPr id="22" name="Line 19"/>
          <p:cNvSpPr>
            <a:spLocks noChangeShapeType="1"/>
          </p:cNvSpPr>
          <p:nvPr/>
        </p:nvSpPr>
        <p:spPr bwMode="auto">
          <a:xfrm flipH="1">
            <a:off x="1311275" y="3848100"/>
            <a:ext cx="3144838" cy="0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Symbol" pitchFamily="18" charset="2"/>
              <a:ea typeface="ＭＳ Ｐゴシック" pitchFamily="34" charset="-128"/>
            </a:endParaRPr>
          </a:p>
        </p:txBody>
      </p:sp>
      <p:sp>
        <p:nvSpPr>
          <p:cNvPr id="23" name="Oval 16"/>
          <p:cNvSpPr>
            <a:spLocks noChangeArrowheads="1"/>
          </p:cNvSpPr>
          <p:nvPr/>
        </p:nvSpPr>
        <p:spPr bwMode="auto">
          <a:xfrm>
            <a:off x="2205038" y="4237038"/>
            <a:ext cx="288925" cy="288925"/>
          </a:xfrm>
          <a:prstGeom prst="ellipse">
            <a:avLst/>
          </a:prstGeom>
          <a:solidFill>
            <a:srgbClr val="46CF4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lang="de-DE" altLang="de-DE" sz="2800" smtClean="0">
              <a:solidFill>
                <a:srgbClr val="000000"/>
              </a:solidFill>
              <a:latin typeface="Symbol" pitchFamily="18" charset="2"/>
            </a:endParaRPr>
          </a:p>
        </p:txBody>
      </p:sp>
      <p:sp>
        <p:nvSpPr>
          <p:cNvPr id="24" name="Oval 16"/>
          <p:cNvSpPr>
            <a:spLocks noChangeArrowheads="1"/>
          </p:cNvSpPr>
          <p:nvPr/>
        </p:nvSpPr>
        <p:spPr bwMode="auto">
          <a:xfrm>
            <a:off x="5341730" y="5002212"/>
            <a:ext cx="288925" cy="288925"/>
          </a:xfrm>
          <a:prstGeom prst="ellipse">
            <a:avLst/>
          </a:prstGeom>
          <a:solidFill>
            <a:srgbClr val="46CF4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de-DE" altLang="de-DE" sz="2800">
              <a:latin typeface="Symbol" pitchFamily="18" charset="2"/>
            </a:endParaRPr>
          </a:p>
        </p:txBody>
      </p:sp>
      <p:sp>
        <p:nvSpPr>
          <p:cNvPr id="26" name="Rectangle 12"/>
          <p:cNvSpPr>
            <a:spLocks noChangeArrowheads="1"/>
          </p:cNvSpPr>
          <p:nvPr/>
        </p:nvSpPr>
        <p:spPr bwMode="auto">
          <a:xfrm>
            <a:off x="1839913" y="3048000"/>
            <a:ext cx="424796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D</a:t>
            </a:r>
            <a:r>
              <a:rPr kumimoji="0" lang="en-US" altLang="de-DE" sz="1600" b="1" i="0" u="none" strike="noStrike" kern="0" cap="none" spc="0" normalizeH="0" baseline="-25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E</a:t>
            </a:r>
          </a:p>
        </p:txBody>
      </p:sp>
      <p:sp>
        <p:nvSpPr>
          <p:cNvPr id="28" name="Rectangle 20"/>
          <p:cNvSpPr>
            <a:spLocks noChangeArrowheads="1"/>
          </p:cNvSpPr>
          <p:nvPr/>
        </p:nvSpPr>
        <p:spPr bwMode="auto">
          <a:xfrm>
            <a:off x="756200" y="3656351"/>
            <a:ext cx="642805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p(y*)</a:t>
            </a:r>
          </a:p>
        </p:txBody>
      </p:sp>
      <p:sp>
        <p:nvSpPr>
          <p:cNvPr id="29" name="Rectangle 17"/>
          <p:cNvSpPr>
            <a:spLocks noChangeArrowheads="1"/>
          </p:cNvSpPr>
          <p:nvPr/>
        </p:nvSpPr>
        <p:spPr bwMode="auto">
          <a:xfrm>
            <a:off x="996651" y="4147292"/>
            <a:ext cx="402354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p</a:t>
            </a:r>
            <a:r>
              <a:rPr kumimoji="0" lang="en-US" altLang="de-DE" sz="1600" b="1" i="0" u="none" strike="noStrike" kern="0" cap="none" spc="0" normalizeH="0" baseline="-2500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E</a:t>
            </a:r>
            <a:endParaRPr kumimoji="0" lang="en-US" altLang="de-DE" sz="1600" b="1" i="0" u="none" strike="noStrike" kern="0" cap="none" spc="0" normalizeH="0" baseline="-2500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30" name="Rectangle 18"/>
          <p:cNvSpPr>
            <a:spLocks noChangeArrowheads="1"/>
          </p:cNvSpPr>
          <p:nvPr/>
        </p:nvSpPr>
        <p:spPr bwMode="auto">
          <a:xfrm>
            <a:off x="1010720" y="4894545"/>
            <a:ext cx="433528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p</a:t>
            </a:r>
            <a:r>
              <a:rPr lang="en-US" altLang="de-DE" sz="1600" kern="0" baseline="-25000" dirty="0">
                <a:solidFill>
                  <a:srgbClr val="000000"/>
                </a:solidFill>
              </a:rPr>
              <a:t>B</a:t>
            </a:r>
            <a:endParaRPr kumimoji="0" lang="en-US" altLang="de-DE" sz="1600" b="1" i="0" u="none" strike="noStrike" kern="0" cap="none" spc="0" normalizeH="0" baseline="-2500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31" name="Rectangle 18"/>
          <p:cNvSpPr>
            <a:spLocks noChangeArrowheads="1"/>
          </p:cNvSpPr>
          <p:nvPr/>
        </p:nvSpPr>
        <p:spPr bwMode="auto">
          <a:xfrm>
            <a:off x="4783759" y="4381500"/>
            <a:ext cx="432811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de-DE" sz="1600" kern="0" noProof="0" dirty="0" smtClean="0">
                <a:solidFill>
                  <a:srgbClr val="000000"/>
                </a:solidFill>
              </a:rPr>
              <a:t>D</a:t>
            </a:r>
            <a:r>
              <a:rPr lang="en-US" altLang="de-DE" sz="1600" kern="0" baseline="-25000" dirty="0">
                <a:solidFill>
                  <a:srgbClr val="000000"/>
                </a:solidFill>
              </a:rPr>
              <a:t>B</a:t>
            </a:r>
            <a:endParaRPr kumimoji="0" lang="en-US" altLang="de-DE" sz="1600" b="1" i="0" u="none" strike="noStrike" kern="0" cap="none" spc="0" normalizeH="0" baseline="-2500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32" name="Rectangle 8"/>
          <p:cNvSpPr>
            <a:spLocks noChangeArrowheads="1"/>
          </p:cNvSpPr>
          <p:nvPr/>
        </p:nvSpPr>
        <p:spPr bwMode="auto">
          <a:xfrm>
            <a:off x="2493963" y="1238601"/>
            <a:ext cx="3818353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p(y), GESAMTNACHFRAGE = D</a:t>
            </a:r>
            <a:r>
              <a:rPr lang="en-US" altLang="de-DE" sz="1600" kern="0" baseline="-25000" dirty="0">
                <a:solidFill>
                  <a:srgbClr val="000000"/>
                </a:solidFill>
              </a:rPr>
              <a:t>B</a:t>
            </a: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+ D</a:t>
            </a:r>
            <a:r>
              <a:rPr kumimoji="0" lang="en-US" altLang="de-DE" sz="1600" b="1" i="0" u="none" strike="noStrike" kern="0" cap="none" spc="0" normalizeH="0" baseline="-25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E</a:t>
            </a:r>
          </a:p>
        </p:txBody>
      </p:sp>
      <p:sp>
        <p:nvSpPr>
          <p:cNvPr id="33" name="Rectangle 22"/>
          <p:cNvSpPr>
            <a:spLocks noChangeArrowheads="1"/>
          </p:cNvSpPr>
          <p:nvPr/>
        </p:nvSpPr>
        <p:spPr bwMode="auto">
          <a:xfrm>
            <a:off x="3324368" y="1747395"/>
            <a:ext cx="6088321" cy="15703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kumimoji="0" lang="de-AT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EIN EINTRETENDES UNTERNEHMEN</a:t>
            </a:r>
            <a:r>
              <a:rPr kumimoji="0" lang="de-AT" altLang="de-DE" sz="1600" b="1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KANN DEN 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kumimoji="0" lang="de-AT" altLang="de-DE" sz="1600" b="1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PREIS DES BESTEHENDEN UNTERNEHMENS, </a:t>
            </a:r>
            <a:r>
              <a:rPr kumimoji="0" lang="en-US" altLang="ja-JP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p(y*),</a:t>
            </a:r>
            <a:r>
              <a:rPr lang="en-US" altLang="ja-JP" sz="1600" kern="0" dirty="0">
                <a:solidFill>
                  <a:srgbClr val="000000"/>
                </a:solidFill>
              </a:rPr>
              <a:t> </a:t>
            </a:r>
            <a:r>
              <a:rPr kumimoji="0" lang="en-US" altLang="ja-JP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UNTERBIETEN, ABER DAS</a:t>
            </a:r>
            <a:r>
              <a:rPr kumimoji="0" lang="en-US" altLang="ja-JP" sz="1600" b="1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BESTEHENDE </a:t>
            </a:r>
            <a:br>
              <a:rPr kumimoji="0" lang="en-US" altLang="ja-JP" sz="1600" b="1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</a:br>
            <a:r>
              <a:rPr kumimoji="0" lang="en-US" altLang="ja-JP" sz="1600" b="1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       UNTERNEHMEN KANN DEN PREIS BIS </a:t>
            </a:r>
            <a:r>
              <a:rPr lang="en-US" altLang="de-DE" sz="1600" kern="0" dirty="0" err="1" smtClean="0">
                <a:solidFill>
                  <a:srgbClr val="000000"/>
                </a:solidFill>
              </a:rPr>
              <a:t>p</a:t>
            </a:r>
            <a:r>
              <a:rPr lang="en-US" altLang="de-DE" sz="1600" kern="0" baseline="-25000" dirty="0" err="1">
                <a:solidFill>
                  <a:srgbClr val="000000"/>
                </a:solidFill>
              </a:rPr>
              <a:t>B</a:t>
            </a:r>
            <a:r>
              <a:rPr lang="en-US" altLang="de-DE" sz="1600" kern="0" dirty="0" smtClean="0">
                <a:solidFill>
                  <a:srgbClr val="000000"/>
                </a:solidFill>
              </a:rPr>
              <a:t>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en-US" altLang="de-DE" sz="1600" kern="0" dirty="0" smtClean="0">
                <a:solidFill>
                  <a:srgbClr val="000000"/>
                </a:solidFill>
              </a:rPr>
              <a:t>             </a:t>
            </a:r>
            <a:r>
              <a:rPr lang="en-US" altLang="de-DE" sz="1600" kern="0" dirty="0">
                <a:solidFill>
                  <a:srgbClr val="000000"/>
                </a:solidFill>
              </a:rPr>
              <a:t> </a:t>
            </a:r>
            <a:r>
              <a:rPr lang="en-US" altLang="de-DE" sz="1600" kern="0" dirty="0" smtClean="0">
                <a:solidFill>
                  <a:srgbClr val="000000"/>
                </a:solidFill>
              </a:rPr>
              <a:t>           SENKEN UND DEN EINTRETENDEN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en-US" altLang="de-DE" sz="1600" kern="0" dirty="0" smtClean="0">
                <a:solidFill>
                  <a:srgbClr val="000000"/>
                </a:solidFill>
              </a:rPr>
              <a:t>		ZWINGEN, DEN MARKT ZU VERLASSEN.</a:t>
            </a:r>
            <a:r>
              <a:rPr lang="en-US" altLang="de-DE" sz="1600" kern="0" baseline="-25000" dirty="0" smtClean="0">
                <a:solidFill>
                  <a:srgbClr val="000000"/>
                </a:solidFill>
              </a:rPr>
              <a:t> </a:t>
            </a:r>
            <a:endParaRPr kumimoji="0" lang="en-US" altLang="de-DE" sz="16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849799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06332" y="662763"/>
            <a:ext cx="8695857" cy="344404"/>
          </a:xfrm>
        </p:spPr>
        <p:txBody>
          <a:bodyPr/>
          <a:lstStyle/>
          <a:p>
            <a:pPr lvl="0">
              <a:spcBef>
                <a:spcPts val="0"/>
              </a:spcBef>
            </a:pPr>
            <a:r>
              <a:rPr lang="de-DE" dirty="0">
                <a:solidFill>
                  <a:srgbClr val="000000"/>
                </a:solidFill>
                <a:ea typeface="+mn-ea"/>
              </a:rPr>
              <a:t>WOHLFAHRTSVERLUST DES NATÜRLICHEN MONOPOLS</a:t>
            </a:r>
            <a:r>
              <a:rPr lang="de-DE" b="0" cap="none" dirty="0">
                <a:solidFill>
                  <a:srgbClr val="000000"/>
                </a:solidFill>
                <a:latin typeface="Times New Roman"/>
                <a:ea typeface="+mn-ea"/>
                <a:cs typeface="+mn-cs"/>
              </a:rPr>
              <a:t/>
            </a:r>
            <a:br>
              <a:rPr lang="de-DE" b="0" cap="none" dirty="0">
                <a:solidFill>
                  <a:srgbClr val="000000"/>
                </a:solidFill>
                <a:latin typeface="Times New Roman"/>
                <a:ea typeface="+mn-ea"/>
                <a:cs typeface="+mn-cs"/>
              </a:rPr>
            </a:b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87063" y="1139687"/>
            <a:ext cx="8697417" cy="5061089"/>
          </a:xfrm>
        </p:spPr>
        <p:txBody>
          <a:bodyPr/>
          <a:lstStyle/>
          <a:p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19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  <p:sp>
        <p:nvSpPr>
          <p:cNvPr id="11" name="Line 21"/>
          <p:cNvSpPr>
            <a:spLocks noChangeShapeType="1"/>
          </p:cNvSpPr>
          <p:nvPr/>
        </p:nvSpPr>
        <p:spPr bwMode="auto">
          <a:xfrm flipV="1">
            <a:off x="4441825" y="3862388"/>
            <a:ext cx="0" cy="2033587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Symbol" pitchFamily="18" charset="2"/>
              <a:ea typeface="ＭＳ Ｐゴシック" pitchFamily="34" charset="-128"/>
            </a:endParaRPr>
          </a:p>
        </p:txBody>
      </p:sp>
      <p:sp>
        <p:nvSpPr>
          <p:cNvPr id="13" name="Line 9"/>
          <p:cNvSpPr>
            <a:spLocks noChangeShapeType="1"/>
          </p:cNvSpPr>
          <p:nvPr/>
        </p:nvSpPr>
        <p:spPr bwMode="auto">
          <a:xfrm flipH="1">
            <a:off x="1311275" y="3848100"/>
            <a:ext cx="3144838" cy="0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Symbol" pitchFamily="18" charset="2"/>
              <a:ea typeface="ＭＳ Ｐゴシック" pitchFamily="34" charset="-128"/>
            </a:endParaRPr>
          </a:p>
        </p:txBody>
      </p:sp>
      <p:sp>
        <p:nvSpPr>
          <p:cNvPr id="14" name="Line 13"/>
          <p:cNvSpPr>
            <a:spLocks noChangeShapeType="1"/>
          </p:cNvSpPr>
          <p:nvPr/>
        </p:nvSpPr>
        <p:spPr bwMode="auto">
          <a:xfrm flipH="1">
            <a:off x="1311275" y="5605463"/>
            <a:ext cx="6492875" cy="0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Symbol" pitchFamily="18" charset="2"/>
              <a:ea typeface="ＭＳ Ｐゴシック" pitchFamily="34" charset="-128"/>
            </a:endParaRPr>
          </a:p>
        </p:txBody>
      </p:sp>
      <p:sp>
        <p:nvSpPr>
          <p:cNvPr id="18" name="Oval 20"/>
          <p:cNvSpPr>
            <a:spLocks noChangeArrowheads="1"/>
          </p:cNvSpPr>
          <p:nvPr/>
        </p:nvSpPr>
        <p:spPr bwMode="auto">
          <a:xfrm>
            <a:off x="7704138" y="5491163"/>
            <a:ext cx="187325" cy="187325"/>
          </a:xfrm>
          <a:prstGeom prst="ellipse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Symbol" pitchFamily="18" charset="2"/>
              <a:ea typeface="ＭＳ Ｐゴシック" pitchFamily="34" charset="-128"/>
            </a:endParaRPr>
          </a:p>
        </p:txBody>
      </p:sp>
      <p:sp>
        <p:nvSpPr>
          <p:cNvPr id="19" name="Line 8"/>
          <p:cNvSpPr>
            <a:spLocks noChangeShapeType="1"/>
          </p:cNvSpPr>
          <p:nvPr/>
        </p:nvSpPr>
        <p:spPr bwMode="auto">
          <a:xfrm>
            <a:off x="1311275" y="2274888"/>
            <a:ext cx="4156075" cy="4213225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Symbol" pitchFamily="18" charset="2"/>
              <a:ea typeface="ＭＳ Ｐゴシック" pitchFamily="34" charset="-128"/>
            </a:endParaRPr>
          </a:p>
        </p:txBody>
      </p:sp>
      <p:sp>
        <p:nvSpPr>
          <p:cNvPr id="21" name="Oval 20"/>
          <p:cNvSpPr>
            <a:spLocks noChangeArrowheads="1"/>
          </p:cNvSpPr>
          <p:nvPr/>
        </p:nvSpPr>
        <p:spPr bwMode="auto">
          <a:xfrm>
            <a:off x="4378048" y="5360712"/>
            <a:ext cx="187325" cy="187325"/>
          </a:xfrm>
          <a:prstGeom prst="ellipse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de-DE" altLang="de-DE" sz="2800">
              <a:latin typeface="Symbol" pitchFamily="18" charset="2"/>
            </a:endParaRPr>
          </a:p>
        </p:txBody>
      </p:sp>
      <p:sp>
        <p:nvSpPr>
          <p:cNvPr id="23" name="Rectangle 6"/>
          <p:cNvSpPr>
            <a:spLocks noChangeArrowheads="1"/>
          </p:cNvSpPr>
          <p:nvPr/>
        </p:nvSpPr>
        <p:spPr bwMode="auto">
          <a:xfrm>
            <a:off x="1531839" y="4990738"/>
            <a:ext cx="756617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FD0F2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MC(y)</a:t>
            </a:r>
          </a:p>
        </p:txBody>
      </p:sp>
      <p:sp>
        <p:nvSpPr>
          <p:cNvPr id="25" name="Rectangle 7"/>
          <p:cNvSpPr>
            <a:spLocks noChangeArrowheads="1"/>
          </p:cNvSpPr>
          <p:nvPr/>
        </p:nvSpPr>
        <p:spPr bwMode="auto">
          <a:xfrm>
            <a:off x="2662204" y="2651962"/>
            <a:ext cx="562655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p(y)</a:t>
            </a:r>
          </a:p>
        </p:txBody>
      </p:sp>
      <p:sp>
        <p:nvSpPr>
          <p:cNvPr id="26" name="Rectangle 5"/>
          <p:cNvSpPr>
            <a:spLocks noChangeArrowheads="1"/>
          </p:cNvSpPr>
          <p:nvPr/>
        </p:nvSpPr>
        <p:spPr bwMode="auto">
          <a:xfrm>
            <a:off x="1474131" y="1657350"/>
            <a:ext cx="857607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ATC(y)</a:t>
            </a:r>
          </a:p>
        </p:txBody>
      </p:sp>
      <p:sp>
        <p:nvSpPr>
          <p:cNvPr id="29" name="Rectangle 12"/>
          <p:cNvSpPr>
            <a:spLocks noChangeArrowheads="1"/>
          </p:cNvSpPr>
          <p:nvPr/>
        </p:nvSpPr>
        <p:spPr bwMode="auto">
          <a:xfrm>
            <a:off x="720328" y="3663113"/>
            <a:ext cx="642805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p(y*)</a:t>
            </a:r>
          </a:p>
        </p:txBody>
      </p:sp>
      <p:sp>
        <p:nvSpPr>
          <p:cNvPr id="30" name="Rectangle 15"/>
          <p:cNvSpPr>
            <a:spLocks noChangeArrowheads="1"/>
          </p:cNvSpPr>
          <p:nvPr/>
        </p:nvSpPr>
        <p:spPr bwMode="auto">
          <a:xfrm>
            <a:off x="617174" y="5454374"/>
            <a:ext cx="637995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p(y</a:t>
            </a:r>
            <a:r>
              <a:rPr kumimoji="0" lang="en-US" altLang="de-DE" sz="1600" b="1" i="0" u="none" strike="noStrike" kern="0" cap="none" spc="0" normalizeH="0" baseline="30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e</a:t>
            </a: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)</a:t>
            </a:r>
          </a:p>
        </p:txBody>
      </p:sp>
      <p:sp>
        <p:nvSpPr>
          <p:cNvPr id="32" name="Rectangle 22"/>
          <p:cNvSpPr>
            <a:spLocks noChangeArrowheads="1"/>
          </p:cNvSpPr>
          <p:nvPr/>
        </p:nvSpPr>
        <p:spPr bwMode="auto">
          <a:xfrm>
            <a:off x="5111483" y="4694194"/>
            <a:ext cx="711733" cy="3699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DWL</a:t>
            </a:r>
          </a:p>
        </p:txBody>
      </p:sp>
      <p:sp>
        <p:nvSpPr>
          <p:cNvPr id="33" name="Rectangle 3"/>
          <p:cNvSpPr>
            <a:spLocks noChangeArrowheads="1"/>
          </p:cNvSpPr>
          <p:nvPr/>
        </p:nvSpPr>
        <p:spPr bwMode="auto">
          <a:xfrm>
            <a:off x="8221181" y="5834305"/>
            <a:ext cx="299762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y</a:t>
            </a:r>
          </a:p>
        </p:txBody>
      </p:sp>
      <p:sp>
        <p:nvSpPr>
          <p:cNvPr id="34" name="Rectangle 16"/>
          <p:cNvSpPr>
            <a:spLocks noChangeArrowheads="1"/>
          </p:cNvSpPr>
          <p:nvPr/>
        </p:nvSpPr>
        <p:spPr bwMode="auto">
          <a:xfrm>
            <a:off x="7610475" y="5865485"/>
            <a:ext cx="375103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y</a:t>
            </a:r>
            <a:r>
              <a:rPr kumimoji="0" lang="en-US" altLang="de-DE" sz="1600" b="1" i="0" u="none" strike="noStrike" kern="0" cap="none" spc="0" normalizeH="0" baseline="30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e</a:t>
            </a:r>
          </a:p>
        </p:txBody>
      </p:sp>
      <p:sp>
        <p:nvSpPr>
          <p:cNvPr id="35" name="Line 14"/>
          <p:cNvSpPr>
            <a:spLocks noChangeShapeType="1"/>
          </p:cNvSpPr>
          <p:nvPr/>
        </p:nvSpPr>
        <p:spPr bwMode="auto">
          <a:xfrm>
            <a:off x="7804150" y="5592763"/>
            <a:ext cx="0" cy="303212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Symbol" pitchFamily="18" charset="2"/>
              <a:ea typeface="ＭＳ Ｐゴシック" pitchFamily="34" charset="-128"/>
            </a:endParaRPr>
          </a:p>
        </p:txBody>
      </p:sp>
      <p:sp>
        <p:nvSpPr>
          <p:cNvPr id="36" name="Rectangle 11"/>
          <p:cNvSpPr>
            <a:spLocks noChangeArrowheads="1"/>
          </p:cNvSpPr>
          <p:nvPr/>
        </p:nvSpPr>
        <p:spPr bwMode="auto">
          <a:xfrm>
            <a:off x="5440899" y="6156952"/>
            <a:ext cx="764633" cy="3699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MR(y</a:t>
            </a:r>
            <a:r>
              <a:rPr kumimoji="0" lang="en-US" altLang="de-DE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)</a:t>
            </a:r>
          </a:p>
        </p:txBody>
      </p:sp>
      <p:sp>
        <p:nvSpPr>
          <p:cNvPr id="40" name="Rectangle 10"/>
          <p:cNvSpPr>
            <a:spLocks noChangeArrowheads="1"/>
          </p:cNvSpPr>
          <p:nvPr/>
        </p:nvSpPr>
        <p:spPr bwMode="auto">
          <a:xfrm>
            <a:off x="4235450" y="5874751"/>
            <a:ext cx="379912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y*</a:t>
            </a:r>
          </a:p>
        </p:txBody>
      </p:sp>
      <p:sp>
        <p:nvSpPr>
          <p:cNvPr id="41" name="Rectangle 17"/>
          <p:cNvSpPr>
            <a:spLocks noChangeArrowheads="1"/>
          </p:cNvSpPr>
          <p:nvPr/>
        </p:nvSpPr>
        <p:spPr bwMode="auto">
          <a:xfrm>
            <a:off x="3802062" y="1454686"/>
            <a:ext cx="4171976" cy="5854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de-DE" sz="1600" kern="0" dirty="0" smtClean="0">
                <a:solidFill>
                  <a:srgbClr val="000000"/>
                </a:solidFill>
              </a:rPr>
              <a:t>GEWINNMAXIMIERUNG</a:t>
            </a: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: MR(y) = MC(y)</a:t>
            </a:r>
            <a:b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</a:b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	EFFIZIENZ: 	</a:t>
            </a:r>
            <a:r>
              <a:rPr kumimoji="0" lang="en-US" altLang="de-DE" sz="1600" b="1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  </a:t>
            </a: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p = MC(y) </a:t>
            </a:r>
          </a:p>
        </p:txBody>
      </p:sp>
      <p:sp>
        <p:nvSpPr>
          <p:cNvPr id="42" name="Rectangle 17"/>
          <p:cNvSpPr>
            <a:spLocks noChangeArrowheads="1"/>
          </p:cNvSpPr>
          <p:nvPr/>
        </p:nvSpPr>
        <p:spPr bwMode="auto">
          <a:xfrm>
            <a:off x="4456113" y="2580404"/>
            <a:ext cx="4897174" cy="10778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WOHLFAHRTSVERLUST,</a:t>
            </a:r>
            <a:r>
              <a:rPr kumimoji="0" lang="en-US" altLang="de-DE" sz="1600" b="1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DWL, IST DIE FLÄCHE</a:t>
            </a:r>
          </a:p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de-DE" sz="1600" kern="0" baseline="0" dirty="0" smtClean="0">
                <a:solidFill>
                  <a:srgbClr val="000000"/>
                </a:solidFill>
              </a:rPr>
              <a:t>ZWISCHEN</a:t>
            </a:r>
            <a:r>
              <a:rPr lang="en-US" altLang="de-DE" sz="1600" kern="0" dirty="0" smtClean="0">
                <a:solidFill>
                  <a:srgbClr val="000000"/>
                </a:solidFill>
              </a:rPr>
              <a:t> DER NACHFRAGEKURVE UND DER</a:t>
            </a:r>
          </a:p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GRENZKOSTENKURVE</a:t>
            </a:r>
            <a:r>
              <a:rPr kumimoji="0" lang="en-US" altLang="de-DE" sz="1600" b="1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IM BEREICH ZWISCHEN</a:t>
            </a:r>
          </a:p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de-DE" sz="1600" kern="0" baseline="0" dirty="0" smtClean="0">
                <a:solidFill>
                  <a:srgbClr val="000000"/>
                </a:solidFill>
              </a:rPr>
              <a:t>y* UND y</a:t>
            </a:r>
            <a:r>
              <a:rPr lang="en-US" altLang="de-DE" sz="1600" kern="0" baseline="-25000" dirty="0" smtClean="0">
                <a:solidFill>
                  <a:srgbClr val="000000"/>
                </a:solidFill>
              </a:rPr>
              <a:t>e</a:t>
            </a:r>
            <a:r>
              <a:rPr lang="en-US" altLang="de-DE" sz="1600" kern="0" baseline="0" dirty="0" smtClean="0">
                <a:solidFill>
                  <a:srgbClr val="000000"/>
                </a:solidFill>
              </a:rPr>
              <a:t>.</a:t>
            </a:r>
            <a:endParaRPr kumimoji="0" lang="en-US" altLang="de-DE" sz="16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43" name="Rectangle 4"/>
          <p:cNvSpPr>
            <a:spLocks noChangeArrowheads="1"/>
          </p:cNvSpPr>
          <p:nvPr/>
        </p:nvSpPr>
        <p:spPr bwMode="auto">
          <a:xfrm>
            <a:off x="964224" y="1408199"/>
            <a:ext cx="299762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€</a:t>
            </a:r>
          </a:p>
        </p:txBody>
      </p:sp>
      <p:pic>
        <p:nvPicPr>
          <p:cNvPr id="28" name="Picture 2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52715" y="-426085"/>
            <a:ext cx="10036175" cy="7761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75948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73810" y="636104"/>
            <a:ext cx="8695857" cy="304800"/>
          </a:xfrm>
        </p:spPr>
        <p:txBody>
          <a:bodyPr/>
          <a:lstStyle/>
          <a:p>
            <a:r>
              <a:rPr lang="de-DE" dirty="0" smtClean="0"/>
              <a:t>Reines </a:t>
            </a:r>
            <a:r>
              <a:rPr lang="de-DE" dirty="0" err="1" smtClean="0"/>
              <a:t>monopol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87063" y="1073426"/>
            <a:ext cx="8697417" cy="5127350"/>
          </a:xfrm>
        </p:spPr>
        <p:txBody>
          <a:bodyPr/>
          <a:lstStyle/>
          <a:p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2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  <p:sp>
        <p:nvSpPr>
          <p:cNvPr id="6" name="Line 3"/>
          <p:cNvSpPr>
            <a:spLocks noChangeShapeType="1"/>
          </p:cNvSpPr>
          <p:nvPr/>
        </p:nvSpPr>
        <p:spPr bwMode="auto">
          <a:xfrm>
            <a:off x="1600200" y="1447800"/>
            <a:ext cx="0" cy="350520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stealth" w="med" len="lg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Symbol" pitchFamily="18" charset="2"/>
              <a:ea typeface="ＭＳ Ｐゴシック" pitchFamily="34" charset="-128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600200" y="4953000"/>
            <a:ext cx="47244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Symbol" pitchFamily="18" charset="2"/>
              <a:ea typeface="ＭＳ Ｐゴシック" pitchFamily="34" charset="-128"/>
            </a:endParaRPr>
          </a:p>
        </p:txBody>
      </p:sp>
      <p:sp>
        <p:nvSpPr>
          <p:cNvPr id="8" name="Line 5"/>
          <p:cNvSpPr>
            <a:spLocks noChangeShapeType="1"/>
          </p:cNvSpPr>
          <p:nvPr/>
        </p:nvSpPr>
        <p:spPr bwMode="auto">
          <a:xfrm>
            <a:off x="1598613" y="2232025"/>
            <a:ext cx="3868737" cy="2725738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Symbol" pitchFamily="18" charset="2"/>
              <a:ea typeface="ＭＳ Ｐゴシック" pitchFamily="34" charset="-128"/>
            </a:endParaRPr>
          </a:p>
        </p:txBody>
      </p:sp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4295198" y="5073772"/>
            <a:ext cx="2029402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OUTPUTNIVEAU, y</a:t>
            </a:r>
          </a:p>
        </p:txBody>
      </p:sp>
      <p:sp>
        <p:nvSpPr>
          <p:cNvPr id="10" name="Rectangle 8"/>
          <p:cNvSpPr>
            <a:spLocks noChangeArrowheads="1"/>
          </p:cNvSpPr>
          <p:nvPr/>
        </p:nvSpPr>
        <p:spPr bwMode="auto">
          <a:xfrm>
            <a:off x="1027452" y="1541978"/>
            <a:ext cx="562655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p(y)</a:t>
            </a:r>
          </a:p>
        </p:txBody>
      </p:sp>
      <p:sp>
        <p:nvSpPr>
          <p:cNvPr id="11" name="Rectangle 9"/>
          <p:cNvSpPr>
            <a:spLocks noChangeArrowheads="1"/>
          </p:cNvSpPr>
          <p:nvPr/>
        </p:nvSpPr>
        <p:spPr bwMode="auto">
          <a:xfrm>
            <a:off x="2015020" y="1584775"/>
            <a:ext cx="6565900" cy="5854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de-DE" sz="1600" kern="0" dirty="0" smtClean="0">
                <a:solidFill>
                  <a:srgbClr val="000000"/>
                </a:solidFill>
              </a:rPr>
              <a:t>AUF EINEM MONOPOLMARKT GIBT ES NUR EINEN ANBIETER,</a:t>
            </a:r>
          </a:p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DER SICH DER MARKTNACHFRAGEKURVE GEGENÜBER SIEHT.</a:t>
            </a:r>
          </a:p>
        </p:txBody>
      </p:sp>
    </p:spTree>
    <p:extLst>
      <p:ext uri="{BB962C8B-B14F-4D97-AF65-F5344CB8AC3E}">
        <p14:creationId xmlns:p14="http://schemas.microsoft.com/office/powerpoint/2010/main" val="3953556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66576" y="702518"/>
            <a:ext cx="8695857" cy="344403"/>
          </a:xfrm>
        </p:spPr>
        <p:txBody>
          <a:bodyPr/>
          <a:lstStyle/>
          <a:p>
            <a:r>
              <a:rPr lang="de-DE" dirty="0" smtClean="0"/>
              <a:t>REGULIERUNG EINES NATÜRLICHEN MONOPOLS 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87063" y="1219200"/>
            <a:ext cx="8697417" cy="4981576"/>
          </a:xfrm>
        </p:spPr>
        <p:txBody>
          <a:bodyPr/>
          <a:lstStyle/>
          <a:p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20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9529" y="1630294"/>
            <a:ext cx="905635" cy="4265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0767" y="2465181"/>
            <a:ext cx="577022" cy="4025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5986" y="5817980"/>
            <a:ext cx="396875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33460" y="5818256"/>
            <a:ext cx="4445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Line 10"/>
          <p:cNvSpPr>
            <a:spLocks noChangeShapeType="1"/>
          </p:cNvSpPr>
          <p:nvPr/>
        </p:nvSpPr>
        <p:spPr bwMode="auto">
          <a:xfrm>
            <a:off x="7804150" y="5289550"/>
            <a:ext cx="0" cy="606425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Symbol" pitchFamily="18" charset="2"/>
              <a:ea typeface="ＭＳ Ｐゴシック" pitchFamily="34" charset="-128"/>
            </a:endParaRPr>
          </a:p>
        </p:txBody>
      </p:sp>
      <p:sp>
        <p:nvSpPr>
          <p:cNvPr id="12" name="Line 13"/>
          <p:cNvSpPr>
            <a:spLocks noChangeShapeType="1"/>
          </p:cNvSpPr>
          <p:nvPr/>
        </p:nvSpPr>
        <p:spPr bwMode="auto">
          <a:xfrm flipH="1">
            <a:off x="1311275" y="5605463"/>
            <a:ext cx="6492875" cy="0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Symbol" pitchFamily="18" charset="2"/>
              <a:ea typeface="ＭＳ Ｐゴシック" pitchFamily="34" charset="-128"/>
            </a:endParaRPr>
          </a:p>
        </p:txBody>
      </p:sp>
      <p:sp>
        <p:nvSpPr>
          <p:cNvPr id="13" name="Rectangle 18"/>
          <p:cNvSpPr>
            <a:spLocks noChangeArrowheads="1"/>
          </p:cNvSpPr>
          <p:nvPr/>
        </p:nvSpPr>
        <p:spPr bwMode="auto">
          <a:xfrm>
            <a:off x="1311275" y="5289550"/>
            <a:ext cx="6492875" cy="317500"/>
          </a:xfrm>
          <a:prstGeom prst="rect">
            <a:avLst/>
          </a:prstGeom>
          <a:solidFill>
            <a:srgbClr val="46CF4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lang="de-DE" altLang="de-DE" sz="2800" dirty="0" smtClean="0">
              <a:solidFill>
                <a:srgbClr val="000000"/>
              </a:solidFill>
              <a:latin typeface="Symbol" pitchFamily="18" charset="2"/>
            </a:endParaRPr>
          </a:p>
        </p:txBody>
      </p:sp>
      <p:sp>
        <p:nvSpPr>
          <p:cNvPr id="14" name="Oval 21"/>
          <p:cNvSpPr>
            <a:spLocks noChangeArrowheads="1"/>
          </p:cNvSpPr>
          <p:nvPr/>
        </p:nvSpPr>
        <p:spPr bwMode="auto">
          <a:xfrm>
            <a:off x="7704138" y="5187950"/>
            <a:ext cx="187325" cy="187325"/>
          </a:xfrm>
          <a:prstGeom prst="ellipse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Symbol" pitchFamily="18" charset="2"/>
              <a:ea typeface="ＭＳ Ｐゴシック" pitchFamily="34" charset="-128"/>
            </a:endParaRPr>
          </a:p>
        </p:txBody>
      </p:sp>
      <p:sp>
        <p:nvSpPr>
          <p:cNvPr id="15" name="Oval 20"/>
          <p:cNvSpPr>
            <a:spLocks noChangeArrowheads="1"/>
          </p:cNvSpPr>
          <p:nvPr/>
        </p:nvSpPr>
        <p:spPr bwMode="auto">
          <a:xfrm>
            <a:off x="7704138" y="5491163"/>
            <a:ext cx="187325" cy="187325"/>
          </a:xfrm>
          <a:prstGeom prst="ellipse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Symbol" pitchFamily="18" charset="2"/>
              <a:ea typeface="ＭＳ Ｐゴシック" pitchFamily="34" charset="-128"/>
            </a:endParaRPr>
          </a:p>
        </p:txBody>
      </p:sp>
      <p:sp>
        <p:nvSpPr>
          <p:cNvPr id="16" name="Line 8"/>
          <p:cNvSpPr>
            <a:spLocks noChangeShapeType="1"/>
          </p:cNvSpPr>
          <p:nvPr/>
        </p:nvSpPr>
        <p:spPr bwMode="auto">
          <a:xfrm>
            <a:off x="1296847" y="2206868"/>
            <a:ext cx="4156075" cy="4213225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Symbol" pitchFamily="18" charset="2"/>
              <a:ea typeface="ＭＳ Ｐゴシック" pitchFamily="34" charset="-128"/>
            </a:endParaRPr>
          </a:p>
        </p:txBody>
      </p:sp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1758" y="6118147"/>
            <a:ext cx="921910" cy="4895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" name="Rectangle 19"/>
          <p:cNvSpPr>
            <a:spLocks noChangeArrowheads="1"/>
          </p:cNvSpPr>
          <p:nvPr/>
        </p:nvSpPr>
        <p:spPr bwMode="auto">
          <a:xfrm>
            <a:off x="2275164" y="5274710"/>
            <a:ext cx="2917465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ÖKONOMISCHER VERLUST</a:t>
            </a:r>
          </a:p>
        </p:txBody>
      </p:sp>
      <p:sp>
        <p:nvSpPr>
          <p:cNvPr id="20" name="Rectangle 4"/>
          <p:cNvSpPr>
            <a:spLocks noChangeArrowheads="1"/>
          </p:cNvSpPr>
          <p:nvPr/>
        </p:nvSpPr>
        <p:spPr bwMode="auto">
          <a:xfrm>
            <a:off x="997086" y="1489748"/>
            <a:ext cx="299762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€</a:t>
            </a:r>
          </a:p>
        </p:txBody>
      </p:sp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516" y="5353110"/>
            <a:ext cx="737466" cy="457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" name="Rectangle 17"/>
          <p:cNvSpPr>
            <a:spLocks noChangeArrowheads="1"/>
          </p:cNvSpPr>
          <p:nvPr/>
        </p:nvSpPr>
        <p:spPr bwMode="auto">
          <a:xfrm>
            <a:off x="436581" y="5105112"/>
            <a:ext cx="932948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ATC(y</a:t>
            </a:r>
            <a:r>
              <a:rPr kumimoji="0" lang="en-US" altLang="de-DE" sz="1600" b="1" i="0" u="none" strike="noStrike" kern="0" cap="none" spc="0" normalizeH="0" baseline="30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e</a:t>
            </a: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)</a:t>
            </a:r>
          </a:p>
        </p:txBody>
      </p:sp>
      <p:sp>
        <p:nvSpPr>
          <p:cNvPr id="23" name="Rectangle 6"/>
          <p:cNvSpPr>
            <a:spLocks noChangeArrowheads="1"/>
          </p:cNvSpPr>
          <p:nvPr/>
        </p:nvSpPr>
        <p:spPr bwMode="auto">
          <a:xfrm>
            <a:off x="1963738" y="4652963"/>
            <a:ext cx="764633" cy="3699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FD0F2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MC(y</a:t>
            </a:r>
            <a:r>
              <a:rPr kumimoji="0" lang="en-US" altLang="de-DE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FD0F2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)</a:t>
            </a:r>
          </a:p>
        </p:txBody>
      </p:sp>
      <p:sp>
        <p:nvSpPr>
          <p:cNvPr id="24" name="Rectangle 15"/>
          <p:cNvSpPr>
            <a:spLocks noChangeArrowheads="1"/>
          </p:cNvSpPr>
          <p:nvPr/>
        </p:nvSpPr>
        <p:spPr bwMode="auto">
          <a:xfrm>
            <a:off x="4211269" y="1877192"/>
            <a:ext cx="4725653" cy="1324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BEIM EFFIZIENTEN OUTPUTNIVEAU, y</a:t>
            </a:r>
            <a:r>
              <a:rPr kumimoji="0" lang="en-US" altLang="de-DE" sz="1600" b="1" i="0" u="none" strike="noStrike" kern="0" cap="none" spc="0" normalizeH="0" baseline="30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e</a:t>
            </a: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,  IST</a:t>
            </a:r>
            <a:b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</a:b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ATC(y</a:t>
            </a:r>
            <a:r>
              <a:rPr kumimoji="0" lang="en-US" altLang="de-DE" sz="1600" b="1" i="0" u="none" strike="noStrike" kern="0" cap="none" spc="0" normalizeH="0" baseline="30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e</a:t>
            </a: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) &gt; p(y</a:t>
            </a:r>
            <a:r>
              <a:rPr kumimoji="0" lang="en-US" altLang="de-DE" sz="1600" b="1" i="0" u="none" strike="noStrike" kern="0" cap="none" spc="0" normalizeH="0" baseline="30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e</a:t>
            </a: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), DAS</a:t>
            </a:r>
            <a:r>
              <a:rPr kumimoji="0" lang="en-US" altLang="de-DE" sz="1600" b="1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UNTERNEHMEN ERZIELT</a:t>
            </a:r>
          </a:p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de-DE" sz="1600" kern="0" baseline="0" dirty="0" smtClean="0">
                <a:solidFill>
                  <a:srgbClr val="000000"/>
                </a:solidFill>
              </a:rPr>
              <a:t>VERLUSTE.</a:t>
            </a:r>
          </a:p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de-DE" sz="1600" kern="0" dirty="0" smtClean="0">
                <a:solidFill>
                  <a:srgbClr val="000000"/>
                </a:solidFill>
              </a:rPr>
              <a:t>LÖSUNGEN</a:t>
            </a:r>
            <a:r>
              <a:rPr lang="en-US" altLang="de-DE" sz="1600" kern="0" smtClean="0">
                <a:solidFill>
                  <a:srgbClr val="000000"/>
                </a:solidFill>
              </a:rPr>
              <a:t>:   VERSTAATLICHUNG</a:t>
            </a:r>
            <a:r>
              <a:rPr lang="en-US" altLang="de-DE" sz="1600" kern="0" dirty="0" smtClean="0">
                <a:solidFill>
                  <a:srgbClr val="000000"/>
                </a:solidFill>
              </a:rPr>
              <a:t>,</a:t>
            </a:r>
          </a:p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de-DE" sz="1600" kern="0" dirty="0" smtClean="0">
                <a:solidFill>
                  <a:srgbClr val="000000"/>
                </a:solidFill>
              </a:rPr>
              <a:t>	         SUBVENTIONIERUNG </a:t>
            </a:r>
            <a:endParaRPr kumimoji="0" lang="en-US" altLang="de-DE" sz="16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pic>
        <p:nvPicPr>
          <p:cNvPr id="25" name="Picture 2"/>
          <p:cNvPicPr>
            <a:picLocks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60376" y="-505315"/>
            <a:ext cx="10036175" cy="7761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26413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13567" y="1510902"/>
            <a:ext cx="8695857" cy="357656"/>
          </a:xfrm>
        </p:spPr>
        <p:txBody>
          <a:bodyPr/>
          <a:lstStyle/>
          <a:p>
            <a:r>
              <a:rPr lang="de-DE" dirty="0" err="1" smtClean="0"/>
              <a:t>URSACHEn</a:t>
            </a:r>
            <a:r>
              <a:rPr lang="de-DE" dirty="0" smtClean="0"/>
              <a:t>  FÜR DIE ENTSTEHUNG VON MONOPOLEN 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>
              <a:buFontTx/>
              <a:buChar char="-"/>
            </a:pPr>
            <a:endParaRPr lang="de-DE" dirty="0" smtClean="0"/>
          </a:p>
          <a:p>
            <a:pPr marL="285750" indent="-285750">
              <a:buFont typeface="Symbol" panose="05050102010706020507" pitchFamily="18" charset="2"/>
              <a:buChar char="-"/>
            </a:pPr>
            <a:r>
              <a:rPr lang="de-DE" b="0" dirty="0" smtClean="0"/>
              <a:t>	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GESETZLICHE REGELUNG, z. b. bahn,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post</a:t>
            </a:r>
            <a:endParaRPr lang="de-DE" sz="1600" b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Symbol" panose="05050102010706020507" pitchFamily="18" charset="2"/>
              <a:buChar char="-"/>
            </a:pP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	Patent, z. b. ein neues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medikament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285750" indent="-285750">
              <a:buFont typeface="Symbol" panose="05050102010706020507" pitchFamily="18" charset="2"/>
              <a:buChar char="-"/>
            </a:pP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	Alleinbesitz einer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ressource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, z. b.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mautstraße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285750" indent="-285750">
              <a:buFont typeface="Symbol" panose="05050102010706020507" pitchFamily="18" charset="2"/>
              <a:buChar char="-"/>
            </a:pP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	Bildung eines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kartells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, z. b.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opec</a:t>
            </a:r>
            <a:endParaRPr lang="de-DE" sz="1600" b="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Symbol" panose="05050102010706020507" pitchFamily="18" charset="2"/>
              <a:buChar char="-"/>
            </a:pP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	Größenvorteile, z. b.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einrichtungen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zur öffentlichen 	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versorgung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(Wasser,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kanal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elektrizität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, …) </a:t>
            </a:r>
          </a:p>
          <a:p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3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04837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60560" y="927805"/>
            <a:ext cx="8695857" cy="370907"/>
          </a:xfrm>
        </p:spPr>
        <p:txBody>
          <a:bodyPr/>
          <a:lstStyle/>
          <a:p>
            <a:r>
              <a:rPr lang="de-DE" dirty="0" smtClean="0"/>
              <a:t>Gewinnmaximierung des </a:t>
            </a:r>
            <a:r>
              <a:rPr lang="de-DE" dirty="0" err="1" smtClean="0"/>
              <a:t>monopolisten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4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1299" y="1590402"/>
            <a:ext cx="2296075" cy="2624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chemeClr val="tx1"/>
                </a:solidFill>
                <a:prstDash val="solid"/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1692" y="2103896"/>
            <a:ext cx="3249758" cy="57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chemeClr val="tx1"/>
                </a:solidFill>
                <a:prstDash val="solid"/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003297" y="3022651"/>
            <a:ext cx="3324628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de-DE" sz="1600" kern="0" dirty="0" smtClean="0">
                <a:solidFill>
                  <a:srgbClr val="000000"/>
                </a:solidFill>
              </a:rPr>
              <a:t>WIR FINDEN DAHER FÜR </a:t>
            </a: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y = y*,</a:t>
            </a: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7882" y="3472333"/>
            <a:ext cx="2019724" cy="5651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chemeClr val="tx1"/>
                </a:solidFill>
                <a:prstDash val="solid"/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Rectangle 6"/>
          <p:cNvSpPr>
            <a:spLocks noChangeArrowheads="1"/>
          </p:cNvSpPr>
          <p:nvPr/>
        </p:nvSpPr>
        <p:spPr bwMode="auto">
          <a:xfrm>
            <a:off x="1222891" y="4037485"/>
            <a:ext cx="1708801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ODER MR = MC</a:t>
            </a:r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2239" y="4432084"/>
            <a:ext cx="3185827" cy="5309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chemeClr val="tx1"/>
                </a:solidFill>
                <a:prstDash val="solid"/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Rectangle 5"/>
          <p:cNvSpPr>
            <a:spLocks noChangeArrowheads="1"/>
          </p:cNvSpPr>
          <p:nvPr/>
        </p:nvSpPr>
        <p:spPr bwMode="auto">
          <a:xfrm>
            <a:off x="1128236" y="5319826"/>
            <a:ext cx="7577353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DA </a:t>
            </a:r>
            <a:r>
              <a:rPr kumimoji="0" lang="en-US" altLang="de-DE" sz="16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dp</a:t>
            </a: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(y)/</a:t>
            </a:r>
            <a:r>
              <a:rPr kumimoji="0" lang="en-US" altLang="de-DE" sz="16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dy</a:t>
            </a: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 ALS STEIGUNG DER</a:t>
            </a:r>
            <a:r>
              <a:rPr kumimoji="0" lang="en-US" altLang="de-DE" sz="1600" b="1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 </a:t>
            </a: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MARKTNACHFRAGEKURVE</a:t>
            </a:r>
            <a:r>
              <a:rPr kumimoji="0" lang="en-US" altLang="de-DE" sz="1600" b="1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 NEGATIV IST.</a:t>
            </a:r>
            <a:endParaRPr kumimoji="0" lang="en-US" altLang="de-DE" sz="16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02942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87063" y="1417983"/>
            <a:ext cx="8697417" cy="4782793"/>
          </a:xfrm>
        </p:spPr>
        <p:txBody>
          <a:bodyPr/>
          <a:lstStyle/>
          <a:p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5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  <p:pic>
        <p:nvPicPr>
          <p:cNvPr id="6" name="Picture 3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87045" y="-554831"/>
            <a:ext cx="10042525" cy="7761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Line 12"/>
          <p:cNvSpPr>
            <a:spLocks noChangeShapeType="1"/>
          </p:cNvSpPr>
          <p:nvPr/>
        </p:nvSpPr>
        <p:spPr bwMode="auto">
          <a:xfrm flipV="1">
            <a:off x="3605213" y="1587500"/>
            <a:ext cx="725487" cy="214313"/>
          </a:xfrm>
          <a:prstGeom prst="line">
            <a:avLst/>
          </a:prstGeom>
          <a:noFill/>
          <a:ln w="50800">
            <a:solidFill>
              <a:srgbClr val="00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Symbol" pitchFamily="18" charset="2"/>
              <a:ea typeface="ＭＳ Ｐゴシック" pitchFamily="34" charset="-128"/>
            </a:endParaRPr>
          </a:p>
        </p:txBody>
      </p:sp>
      <p:sp>
        <p:nvSpPr>
          <p:cNvPr id="8" name="Line 11"/>
          <p:cNvSpPr>
            <a:spLocks noChangeShapeType="1"/>
          </p:cNvSpPr>
          <p:nvPr/>
        </p:nvSpPr>
        <p:spPr bwMode="auto">
          <a:xfrm flipV="1">
            <a:off x="3605213" y="3111500"/>
            <a:ext cx="725487" cy="214313"/>
          </a:xfrm>
          <a:prstGeom prst="line">
            <a:avLst/>
          </a:prstGeom>
          <a:noFill/>
          <a:ln w="50800">
            <a:solidFill>
              <a:srgbClr val="00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Symbol" pitchFamily="18" charset="2"/>
              <a:ea typeface="ＭＳ Ｐゴシック" pitchFamily="34" charset="-128"/>
            </a:endParaRPr>
          </a:p>
        </p:txBody>
      </p:sp>
      <p:sp>
        <p:nvSpPr>
          <p:cNvPr id="9" name="Line 10"/>
          <p:cNvSpPr>
            <a:spLocks noChangeShapeType="1"/>
          </p:cNvSpPr>
          <p:nvPr/>
        </p:nvSpPr>
        <p:spPr bwMode="auto">
          <a:xfrm flipV="1">
            <a:off x="3959225" y="1751013"/>
            <a:ext cx="0" cy="141763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stealth" w="med" len="lg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Symbol" pitchFamily="18" charset="2"/>
              <a:ea typeface="ＭＳ Ｐゴシック" pitchFamily="34" charset="-128"/>
            </a:endParaRPr>
          </a:p>
        </p:txBody>
      </p:sp>
      <p:sp>
        <p:nvSpPr>
          <p:cNvPr id="11" name="Rectangle 7"/>
          <p:cNvSpPr>
            <a:spLocks noChangeArrowheads="1"/>
          </p:cNvSpPr>
          <p:nvPr/>
        </p:nvSpPr>
        <p:spPr bwMode="auto">
          <a:xfrm>
            <a:off x="7854294" y="3964948"/>
            <a:ext cx="299762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y</a:t>
            </a:r>
          </a:p>
        </p:txBody>
      </p:sp>
      <p:sp>
        <p:nvSpPr>
          <p:cNvPr id="12" name="Rectangle 4"/>
          <p:cNvSpPr>
            <a:spLocks noChangeArrowheads="1"/>
          </p:cNvSpPr>
          <p:nvPr/>
        </p:nvSpPr>
        <p:spPr bwMode="auto">
          <a:xfrm>
            <a:off x="1322455" y="1402513"/>
            <a:ext cx="314189" cy="3699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€</a:t>
            </a:r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3756025" y="3836988"/>
            <a:ext cx="379912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y*</a:t>
            </a:r>
          </a:p>
        </p:txBody>
      </p:sp>
      <p:sp>
        <p:nvSpPr>
          <p:cNvPr id="15" name="Line 9"/>
          <p:cNvSpPr>
            <a:spLocks noChangeShapeType="1"/>
          </p:cNvSpPr>
          <p:nvPr/>
        </p:nvSpPr>
        <p:spPr bwMode="auto">
          <a:xfrm flipV="1">
            <a:off x="3963988" y="1755775"/>
            <a:ext cx="0" cy="2106613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Symbol" pitchFamily="18" charset="2"/>
              <a:ea typeface="ＭＳ Ｐゴシック" pitchFamily="34" charset="-128"/>
            </a:endParaRPr>
          </a:p>
        </p:txBody>
      </p:sp>
      <p:sp>
        <p:nvSpPr>
          <p:cNvPr id="16" name="Rectangle 6"/>
          <p:cNvSpPr>
            <a:spLocks noChangeArrowheads="1"/>
          </p:cNvSpPr>
          <p:nvPr/>
        </p:nvSpPr>
        <p:spPr bwMode="auto">
          <a:xfrm>
            <a:off x="7480300" y="1827213"/>
            <a:ext cx="551433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c(y)</a:t>
            </a:r>
          </a:p>
        </p:txBody>
      </p:sp>
      <p:sp>
        <p:nvSpPr>
          <p:cNvPr id="17" name="Rectangle 5"/>
          <p:cNvSpPr>
            <a:spLocks noChangeArrowheads="1"/>
          </p:cNvSpPr>
          <p:nvPr/>
        </p:nvSpPr>
        <p:spPr bwMode="auto">
          <a:xfrm>
            <a:off x="5495580" y="1566026"/>
            <a:ext cx="1311256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R(y) = p(y)y</a:t>
            </a:r>
          </a:p>
        </p:txBody>
      </p:sp>
      <p:sp>
        <p:nvSpPr>
          <p:cNvPr id="18" name="Rectangle 14"/>
          <p:cNvSpPr>
            <a:spLocks noChangeArrowheads="1"/>
          </p:cNvSpPr>
          <p:nvPr/>
        </p:nvSpPr>
        <p:spPr bwMode="auto">
          <a:xfrm>
            <a:off x="1020440" y="4748663"/>
            <a:ext cx="5673028" cy="8316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BEIM</a:t>
            </a:r>
            <a:r>
              <a:rPr kumimoji="0" lang="en-US" altLang="de-DE" sz="1600" b="1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GEWINN MAXIMIERENDEN OUTPUTNIVEAU</a:t>
            </a:r>
          </a:p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de-DE" sz="1600" kern="0" dirty="0" smtClean="0">
                <a:solidFill>
                  <a:srgbClr val="000000"/>
                </a:solidFill>
              </a:rPr>
              <a:t>SIND DIE STEIGUNGEN DER ERLÖSKURVE UND</a:t>
            </a:r>
          </a:p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DER GESAMTKOSTENKURVE GLEICH: </a:t>
            </a: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MR(y*) = MC(y*).</a:t>
            </a:r>
          </a:p>
        </p:txBody>
      </p:sp>
      <p:sp>
        <p:nvSpPr>
          <p:cNvPr id="19" name="Titel 18"/>
          <p:cNvSpPr>
            <a:spLocks noGrp="1"/>
          </p:cNvSpPr>
          <p:nvPr>
            <p:ph type="title"/>
          </p:nvPr>
        </p:nvSpPr>
        <p:spPr>
          <a:xfrm>
            <a:off x="747713" y="715963"/>
            <a:ext cx="8694737" cy="3714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b="1" cap="all" dirty="0" smtClean="0">
                <a:solidFill>
                  <a:srgbClr val="000000"/>
                </a:solidFill>
                <a:latin typeface="Arial"/>
                <a:ea typeface="+mj-ea"/>
                <a:cs typeface="Arial" panose="020B0604020202020204" pitchFamily="34" charset="0"/>
              </a:rPr>
              <a:t>GEWINNMAXIMIERUNG </a:t>
            </a:r>
            <a:r>
              <a:rPr lang="de-DE" b="1" cap="all" dirty="0" smtClean="0">
                <a:solidFill>
                  <a:srgbClr val="000000"/>
                </a:solidFill>
                <a:latin typeface="Arial"/>
                <a:ea typeface="+mj-ea"/>
                <a:cs typeface="Arial" panose="020B0604020202020204" pitchFamily="34" charset="0"/>
              </a:rPr>
              <a:t>GRAFISCH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94558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04790" y="747953"/>
            <a:ext cx="8695857" cy="291394"/>
          </a:xfrm>
        </p:spPr>
        <p:txBody>
          <a:bodyPr/>
          <a:lstStyle/>
          <a:p>
            <a:r>
              <a:rPr lang="de-DE" dirty="0" smtClean="0"/>
              <a:t>GEWINNMAXIMIERUNG: EIN BEISPIEL – ALGEBRAISCH 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6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1004790" y="1191651"/>
            <a:ext cx="5336415" cy="1601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	</a:t>
            </a: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GRENZERLÖS</a:t>
            </a:r>
          </a:p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de-DE" sz="16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WENN Z. B.</a:t>
            </a:r>
            <a:r>
              <a:rPr kumimoji="0" lang="en-US" altLang="de-DE" sz="1600" b="1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		</a:t>
            </a: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p(y) = a – by</a:t>
            </a:r>
          </a:p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DANN IST     	 R(y) = p(y)y = ay – by</a:t>
            </a:r>
            <a:r>
              <a:rPr kumimoji="0" lang="en-US" altLang="de-DE" sz="1600" b="1" i="0" u="none" strike="noStrike" kern="0" cap="none" spc="0" normalizeH="0" baseline="30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2</a:t>
            </a:r>
            <a:endParaRPr kumimoji="0" lang="en-US" altLang="de-DE" sz="16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UND DAHER</a:t>
            </a:r>
            <a:r>
              <a:rPr lang="en-US" altLang="de-DE" sz="1600" kern="0" noProof="0" dirty="0" smtClean="0">
                <a:solidFill>
                  <a:srgbClr val="000000"/>
                </a:solidFill>
              </a:rPr>
              <a:t>      </a:t>
            </a: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MR(y) = a – 2by &lt; a – by = p(y) 		</a:t>
            </a:r>
            <a:r>
              <a:rPr kumimoji="0" lang="en-US" altLang="de-DE" sz="1600" b="1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  		</a:t>
            </a:r>
            <a:r>
              <a:rPr lang="en-US" altLang="de-DE" sz="1600" kern="0" dirty="0" smtClean="0">
                <a:solidFill>
                  <a:srgbClr val="000000"/>
                </a:solidFill>
              </a:rPr>
              <a:t>FÜR</a:t>
            </a:r>
            <a:r>
              <a:rPr kumimoji="0" lang="en-US" altLang="de-DE" sz="1600" b="1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 </a:t>
            </a: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y &gt; 0.</a:t>
            </a: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1004790" y="2896334"/>
            <a:ext cx="4912346" cy="1601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en-US" altLang="de-DE" sz="1800" kern="0" dirty="0">
                <a:solidFill>
                  <a:srgbClr val="000000"/>
                </a:solidFill>
              </a:rPr>
              <a:t>	</a:t>
            </a:r>
            <a:r>
              <a:rPr lang="en-US" altLang="de-DE" sz="1600" kern="0" dirty="0">
                <a:solidFill>
                  <a:srgbClr val="000000"/>
                </a:solidFill>
              </a:rPr>
              <a:t>GRENZKOSTEN</a:t>
            </a:r>
          </a:p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de-DE" sz="16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WENN Z. B.	 c(y) = F + </a:t>
            </a: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itchFamily="18" charset="2"/>
              </a:rPr>
              <a:t>a</a:t>
            </a: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y +</a:t>
            </a: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itchFamily="18" charset="2"/>
              </a:rPr>
              <a:t> b</a:t>
            </a: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y</a:t>
            </a:r>
            <a:r>
              <a:rPr kumimoji="0" lang="en-US" altLang="de-DE" sz="1600" b="1" i="0" u="none" strike="noStrike" kern="0" cap="none" spc="0" normalizeH="0" baseline="30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2</a:t>
            </a:r>
          </a:p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de-DE" sz="1600" kern="0" dirty="0" smtClean="0">
                <a:solidFill>
                  <a:srgbClr val="000000"/>
                </a:solidFill>
              </a:rPr>
              <a:t>DANN SIND</a:t>
            </a:r>
          </a:p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altLang="de-DE" sz="1600" kern="0" dirty="0">
              <a:solidFill>
                <a:srgbClr val="000000"/>
              </a:solidFill>
            </a:endParaRPr>
          </a:p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de-DE" sz="1600" kern="0" dirty="0" smtClean="0">
                <a:solidFill>
                  <a:srgbClr val="000000"/>
                </a:solidFill>
              </a:rPr>
              <a:t>	GEWINNMAXIMUM</a:t>
            </a: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6696" y="3817847"/>
            <a:ext cx="1610930" cy="2358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chemeClr val="tx1"/>
                </a:solidFill>
                <a:prstDash val="solid"/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0592" y="4669054"/>
            <a:ext cx="3485321" cy="2193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chemeClr val="tx1"/>
                </a:solidFill>
                <a:prstDash val="solid"/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1109" y="4985190"/>
            <a:ext cx="1231744" cy="511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chemeClr val="tx1"/>
                </a:solidFill>
                <a:prstDash val="solid"/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6700" y="5584425"/>
            <a:ext cx="2713107" cy="5788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chemeClr val="tx1"/>
                </a:solidFill>
                <a:prstDash val="solid"/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44878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78376" y="740277"/>
            <a:ext cx="8695857" cy="304647"/>
          </a:xfrm>
        </p:spPr>
        <p:txBody>
          <a:bodyPr/>
          <a:lstStyle/>
          <a:p>
            <a:r>
              <a:rPr lang="de-DE" dirty="0">
                <a:solidFill>
                  <a:srgbClr val="000000"/>
                </a:solidFill>
              </a:rPr>
              <a:t>GEWINNMAXIMIERUNG: EIN BEISPIEL – </a:t>
            </a:r>
            <a:r>
              <a:rPr lang="de-DE" dirty="0" smtClean="0">
                <a:solidFill>
                  <a:srgbClr val="000000"/>
                </a:solidFill>
              </a:rPr>
              <a:t>GRAFISCH 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7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  <p:sp>
        <p:nvSpPr>
          <p:cNvPr id="6" name="Line 3"/>
          <p:cNvSpPr>
            <a:spLocks noChangeShapeType="1"/>
          </p:cNvSpPr>
          <p:nvPr/>
        </p:nvSpPr>
        <p:spPr bwMode="auto">
          <a:xfrm>
            <a:off x="1857375" y="1643063"/>
            <a:ext cx="0" cy="3167062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stealth" w="med" len="lg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Symbol" pitchFamily="18" charset="2"/>
              <a:ea typeface="ＭＳ Ｐゴシック" pitchFamily="34" charset="-128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857375" y="4810125"/>
            <a:ext cx="4310063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Symbol" pitchFamily="18" charset="2"/>
              <a:ea typeface="ＭＳ Ｐゴシック" pitchFamily="34" charset="-128"/>
            </a:endParaRPr>
          </a:p>
        </p:txBody>
      </p:sp>
      <p:sp>
        <p:nvSpPr>
          <p:cNvPr id="8" name="Line 15"/>
          <p:cNvSpPr>
            <a:spLocks noChangeShapeType="1"/>
          </p:cNvSpPr>
          <p:nvPr/>
        </p:nvSpPr>
        <p:spPr bwMode="auto">
          <a:xfrm>
            <a:off x="1857375" y="2357438"/>
            <a:ext cx="3738563" cy="2452687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Symbol" pitchFamily="18" charset="2"/>
              <a:ea typeface="ＭＳ Ｐゴシック" pitchFamily="34" charset="-128"/>
            </a:endParaRPr>
          </a:p>
        </p:txBody>
      </p:sp>
      <p:sp>
        <p:nvSpPr>
          <p:cNvPr id="9" name="Line 9"/>
          <p:cNvSpPr>
            <a:spLocks noChangeShapeType="1"/>
          </p:cNvSpPr>
          <p:nvPr/>
        </p:nvSpPr>
        <p:spPr bwMode="auto">
          <a:xfrm>
            <a:off x="1857375" y="2405063"/>
            <a:ext cx="2833688" cy="3452812"/>
          </a:xfrm>
          <a:prstGeom prst="line">
            <a:avLst/>
          </a:prstGeom>
          <a:noFill/>
          <a:ln w="25400">
            <a:solidFill>
              <a:srgbClr val="5F5F5F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Symbol" pitchFamily="18" charset="2"/>
              <a:ea typeface="ＭＳ Ｐゴシック" pitchFamily="34" charset="-128"/>
            </a:endParaRPr>
          </a:p>
        </p:txBody>
      </p:sp>
      <p:sp>
        <p:nvSpPr>
          <p:cNvPr id="10" name="Line 7"/>
          <p:cNvSpPr>
            <a:spLocks noChangeShapeType="1"/>
          </p:cNvSpPr>
          <p:nvPr/>
        </p:nvSpPr>
        <p:spPr bwMode="auto">
          <a:xfrm flipV="1">
            <a:off x="1769927" y="3548063"/>
            <a:ext cx="4167188" cy="809625"/>
          </a:xfrm>
          <a:prstGeom prst="line">
            <a:avLst/>
          </a:prstGeom>
          <a:noFill/>
          <a:ln w="25400">
            <a:solidFill>
              <a:srgbClr val="46CF4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2800" b="1" smtClean="0">
              <a:solidFill>
                <a:srgbClr val="000000"/>
              </a:solidFill>
              <a:latin typeface="Symbol" pitchFamily="18" charset="2"/>
              <a:ea typeface="ＭＳ Ｐゴシック" pitchFamily="34" charset="-128"/>
            </a:endParaRPr>
          </a:p>
        </p:txBody>
      </p:sp>
      <p:sp>
        <p:nvSpPr>
          <p:cNvPr id="11" name="Line 12"/>
          <p:cNvSpPr>
            <a:spLocks noChangeShapeType="1"/>
          </p:cNvSpPr>
          <p:nvPr/>
        </p:nvSpPr>
        <p:spPr bwMode="auto">
          <a:xfrm>
            <a:off x="3200400" y="3255963"/>
            <a:ext cx="0" cy="1528762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Symbol" pitchFamily="18" charset="2"/>
              <a:ea typeface="ＭＳ Ｐゴシック" pitchFamily="34" charset="-128"/>
            </a:endParaRPr>
          </a:p>
        </p:txBody>
      </p:sp>
      <p:sp>
        <p:nvSpPr>
          <p:cNvPr id="12" name="Line 14"/>
          <p:cNvSpPr>
            <a:spLocks noChangeShapeType="1"/>
          </p:cNvSpPr>
          <p:nvPr/>
        </p:nvSpPr>
        <p:spPr bwMode="auto">
          <a:xfrm flipH="1">
            <a:off x="1858963" y="3255963"/>
            <a:ext cx="1357312" cy="0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Symbol" pitchFamily="18" charset="2"/>
              <a:ea typeface="ＭＳ Ｐゴシック" pitchFamily="34" charset="-128"/>
            </a:endParaRPr>
          </a:p>
        </p:txBody>
      </p:sp>
      <p:sp>
        <p:nvSpPr>
          <p:cNvPr id="13" name="Oval 13"/>
          <p:cNvSpPr>
            <a:spLocks noChangeArrowheads="1"/>
          </p:cNvSpPr>
          <p:nvPr/>
        </p:nvSpPr>
        <p:spPr bwMode="auto">
          <a:xfrm>
            <a:off x="3143250" y="4006850"/>
            <a:ext cx="144463" cy="144463"/>
          </a:xfrm>
          <a:prstGeom prst="ellipse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Symbol" pitchFamily="18" charset="2"/>
              <a:ea typeface="ＭＳ Ｐゴシック" pitchFamily="34" charset="-128"/>
            </a:endParaRPr>
          </a:p>
        </p:txBody>
      </p:sp>
      <p:sp>
        <p:nvSpPr>
          <p:cNvPr id="14" name="Oval 19"/>
          <p:cNvSpPr>
            <a:spLocks noChangeArrowheads="1"/>
          </p:cNvSpPr>
          <p:nvPr/>
        </p:nvSpPr>
        <p:spPr bwMode="auto">
          <a:xfrm>
            <a:off x="3128963" y="4741863"/>
            <a:ext cx="144462" cy="144462"/>
          </a:xfrm>
          <a:prstGeom prst="ellipse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Symbol" pitchFamily="18" charset="2"/>
              <a:ea typeface="ＭＳ Ｐゴシック" pitchFamily="34" charset="-128"/>
            </a:endParaRPr>
          </a:p>
        </p:txBody>
      </p:sp>
      <p:sp>
        <p:nvSpPr>
          <p:cNvPr id="15" name="Rectangle 8"/>
          <p:cNvSpPr>
            <a:spLocks noChangeArrowheads="1"/>
          </p:cNvSpPr>
          <p:nvPr/>
        </p:nvSpPr>
        <p:spPr bwMode="auto">
          <a:xfrm>
            <a:off x="5879413" y="3363076"/>
            <a:ext cx="1697581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46CF41"/>
                </a:solidFill>
                <a:effectLst/>
                <a:uLnTx/>
                <a:uFillTx/>
                <a:ea typeface="ＭＳ Ｐゴシック" pitchFamily="34" charset="-128"/>
              </a:rPr>
              <a:t>MC(y) = </a:t>
            </a: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46CF41"/>
                </a:solidFill>
                <a:effectLst/>
                <a:uLnTx/>
                <a:uFillTx/>
                <a:latin typeface="Symbol" pitchFamily="18" charset="2"/>
                <a:ea typeface="ＭＳ Ｐゴシック" pitchFamily="34" charset="-128"/>
              </a:rPr>
              <a:t>a</a:t>
            </a: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46CF41"/>
                </a:solidFill>
                <a:effectLst/>
                <a:uLnTx/>
                <a:uFillTx/>
                <a:ea typeface="ＭＳ Ｐゴシック" pitchFamily="34" charset="-128"/>
              </a:rPr>
              <a:t> + 2</a:t>
            </a: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46CF41"/>
                </a:solidFill>
                <a:effectLst/>
                <a:uLnTx/>
                <a:uFillTx/>
                <a:latin typeface="Symbol" pitchFamily="18" charset="2"/>
                <a:ea typeface="ＭＳ Ｐゴシック" pitchFamily="34" charset="-128"/>
              </a:rPr>
              <a:t>b</a:t>
            </a: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46CF41"/>
                </a:solidFill>
                <a:effectLst/>
                <a:uLnTx/>
                <a:uFillTx/>
                <a:ea typeface="ＭＳ Ｐゴシック" pitchFamily="34" charset="-128"/>
              </a:rPr>
              <a:t>y</a:t>
            </a:r>
          </a:p>
        </p:txBody>
      </p:sp>
      <p:sp>
        <p:nvSpPr>
          <p:cNvPr id="16" name="Rectangle 10"/>
          <p:cNvSpPr>
            <a:spLocks noChangeArrowheads="1"/>
          </p:cNvSpPr>
          <p:nvPr/>
        </p:nvSpPr>
        <p:spPr bwMode="auto">
          <a:xfrm>
            <a:off x="2520665" y="2409153"/>
            <a:ext cx="1380186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p(y) = a – by</a:t>
            </a:r>
          </a:p>
        </p:txBody>
      </p:sp>
      <p:sp>
        <p:nvSpPr>
          <p:cNvPr id="17" name="Rectangle 6"/>
          <p:cNvSpPr>
            <a:spLocks noChangeArrowheads="1"/>
          </p:cNvSpPr>
          <p:nvPr/>
        </p:nvSpPr>
        <p:spPr bwMode="auto">
          <a:xfrm>
            <a:off x="5879413" y="4815989"/>
            <a:ext cx="299762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y</a:t>
            </a:r>
          </a:p>
        </p:txBody>
      </p:sp>
      <p:sp>
        <p:nvSpPr>
          <p:cNvPr id="18" name="Rectangle 5"/>
          <p:cNvSpPr>
            <a:spLocks noChangeArrowheads="1"/>
          </p:cNvSpPr>
          <p:nvPr/>
        </p:nvSpPr>
        <p:spPr bwMode="auto">
          <a:xfrm>
            <a:off x="1513924" y="1491854"/>
            <a:ext cx="299762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€</a:t>
            </a:r>
          </a:p>
        </p:txBody>
      </p:sp>
      <p:sp>
        <p:nvSpPr>
          <p:cNvPr id="19" name="Rectangle 11"/>
          <p:cNvSpPr>
            <a:spLocks noChangeArrowheads="1"/>
          </p:cNvSpPr>
          <p:nvPr/>
        </p:nvSpPr>
        <p:spPr bwMode="auto">
          <a:xfrm>
            <a:off x="4741863" y="5514975"/>
            <a:ext cx="1687963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MR(y) = a – 2by</a:t>
            </a:r>
          </a:p>
        </p:txBody>
      </p:sp>
      <p:sp>
        <p:nvSpPr>
          <p:cNvPr id="20" name="Rectangle 20"/>
          <p:cNvSpPr>
            <a:spLocks noChangeArrowheads="1"/>
          </p:cNvSpPr>
          <p:nvPr/>
        </p:nvSpPr>
        <p:spPr bwMode="auto">
          <a:xfrm>
            <a:off x="1455738" y="2109788"/>
            <a:ext cx="299762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a</a:t>
            </a: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300" y="2994991"/>
            <a:ext cx="1092713" cy="783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chemeClr val="tx1"/>
                </a:solidFill>
                <a:prstDash val="solid"/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5597" y="4985587"/>
            <a:ext cx="789605" cy="8084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chemeClr val="tx1"/>
                </a:solidFill>
                <a:prstDash val="solid"/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3" name="Rectangle 21"/>
          <p:cNvSpPr>
            <a:spLocks noChangeArrowheads="1"/>
          </p:cNvSpPr>
          <p:nvPr/>
        </p:nvSpPr>
        <p:spPr bwMode="auto">
          <a:xfrm>
            <a:off x="1431925" y="4086225"/>
            <a:ext cx="315792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altLang="de-DE" sz="1600" dirty="0" smtClean="0">
                <a:solidFill>
                  <a:srgbClr val="000000"/>
                </a:solidFill>
                <a:latin typeface="Symbol" pitchFamily="18" charset="2"/>
              </a:rPr>
              <a:t>a</a:t>
            </a:r>
          </a:p>
        </p:txBody>
      </p:sp>
      <p:sp>
        <p:nvSpPr>
          <p:cNvPr id="24" name="Oval 18"/>
          <p:cNvSpPr>
            <a:spLocks noChangeArrowheads="1"/>
          </p:cNvSpPr>
          <p:nvPr/>
        </p:nvSpPr>
        <p:spPr bwMode="auto">
          <a:xfrm>
            <a:off x="1785938" y="3184525"/>
            <a:ext cx="144462" cy="144463"/>
          </a:xfrm>
          <a:prstGeom prst="ellipse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Symbol" pitchFamily="18" charset="2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67251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73429" y="615744"/>
            <a:ext cx="8695857" cy="304647"/>
          </a:xfrm>
        </p:spPr>
        <p:txBody>
          <a:bodyPr/>
          <a:lstStyle/>
          <a:p>
            <a:r>
              <a:rPr lang="de-DE" dirty="0" smtClean="0"/>
              <a:t>GEWINNMAXIMIERUNG UND PREISELASTIZITÄT DER NACHFRAGE  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8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2575" y="1127341"/>
            <a:ext cx="3453733" cy="12419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chemeClr val="tx1"/>
                </a:solidFill>
                <a:prstDash val="solid"/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0266" y="2904106"/>
            <a:ext cx="1347751" cy="4839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chemeClr val="tx1"/>
                </a:solidFill>
                <a:prstDash val="solid"/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6748" y="3624946"/>
            <a:ext cx="1988300" cy="5431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chemeClr val="tx1"/>
                </a:solidFill>
                <a:prstDash val="solid"/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8165" y="4610366"/>
            <a:ext cx="2541484" cy="5175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chemeClr val="tx1"/>
                </a:solidFill>
                <a:prstDash val="solid"/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7370" y="5473148"/>
            <a:ext cx="1427056" cy="7773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chemeClr val="tx1"/>
                </a:solidFill>
                <a:prstDash val="solid"/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Rectangle 4"/>
          <p:cNvSpPr>
            <a:spLocks noChangeArrowheads="1"/>
          </p:cNvSpPr>
          <p:nvPr/>
        </p:nvSpPr>
        <p:spPr bwMode="auto">
          <a:xfrm>
            <a:off x="659572" y="2507629"/>
            <a:ext cx="7603043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de-DE" sz="1600" kern="0" dirty="0" smtClean="0">
                <a:solidFill>
                  <a:srgbClr val="000000"/>
                </a:solidFill>
              </a:rPr>
              <a:t>UND DA DIE PREISEELASTIZITÄT DER NACHFRAGE GEGEBEN IST DURCH</a:t>
            </a:r>
            <a:endParaRPr kumimoji="0" lang="en-US" altLang="de-DE" sz="16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12" name="Rectangle 6"/>
          <p:cNvSpPr>
            <a:spLocks noChangeArrowheads="1"/>
          </p:cNvSpPr>
          <p:nvPr/>
        </p:nvSpPr>
        <p:spPr bwMode="auto">
          <a:xfrm>
            <a:off x="815360" y="3698153"/>
            <a:ext cx="1596535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de-DE" sz="1600" kern="0" dirty="0" smtClean="0">
                <a:solidFill>
                  <a:srgbClr val="000000"/>
                </a:solidFill>
              </a:rPr>
              <a:t>FINDEN WIR</a:t>
            </a:r>
            <a:endParaRPr kumimoji="0" lang="en-US" altLang="de-DE" sz="16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13" name="Rectangle 4"/>
          <p:cNvSpPr>
            <a:spLocks noChangeArrowheads="1"/>
          </p:cNvSpPr>
          <p:nvPr/>
        </p:nvSpPr>
        <p:spPr bwMode="auto">
          <a:xfrm>
            <a:off x="789540" y="4194290"/>
            <a:ext cx="5862182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AT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UND FÜR KONSTANTE GRENZKOSTEN </a:t>
            </a:r>
            <a:r>
              <a:rPr lang="en-US" altLang="de-DE" sz="1600" kern="0" dirty="0" smtClean="0">
                <a:solidFill>
                  <a:srgbClr val="000000"/>
                </a:solidFill>
              </a:rPr>
              <a:t>k ERHALTEN WIR</a:t>
            </a:r>
            <a:endParaRPr kumimoji="0" lang="en-US" altLang="de-DE" sz="16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14" name="Rectangle 6"/>
          <p:cNvSpPr>
            <a:spLocks noChangeArrowheads="1"/>
          </p:cNvSpPr>
          <p:nvPr/>
        </p:nvSpPr>
        <p:spPr bwMode="auto">
          <a:xfrm>
            <a:off x="815361" y="5127887"/>
            <a:ext cx="4424288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MIT DEM GEWINN MAXIMIERENDEN PREIS</a:t>
            </a:r>
          </a:p>
        </p:txBody>
      </p:sp>
    </p:spTree>
    <p:extLst>
      <p:ext uri="{BB962C8B-B14F-4D97-AF65-F5344CB8AC3E}">
        <p14:creationId xmlns:p14="http://schemas.microsoft.com/office/powerpoint/2010/main" val="3920357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24295" y="500105"/>
            <a:ext cx="8097078" cy="543186"/>
          </a:xfrm>
        </p:spPr>
        <p:txBody>
          <a:bodyPr/>
          <a:lstStyle/>
          <a:p>
            <a:r>
              <a:rPr lang="de-DE" dirty="0" smtClean="0"/>
              <a:t>PREISSETZUNG DES MONOPOLISTEN UND PREISELASTIZITÄT DER NACHFRAGE – BEISPIEL 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832304" y="1203914"/>
            <a:ext cx="8697417" cy="4955072"/>
          </a:xfrm>
        </p:spPr>
        <p:txBody>
          <a:bodyPr/>
          <a:lstStyle/>
          <a:p>
            <a:endParaRPr lang="de-DE" dirty="0" smtClean="0">
              <a:solidFill>
                <a:srgbClr val="FF0000"/>
              </a:solidFill>
            </a:endParaRPr>
          </a:p>
          <a:p>
            <a:endParaRPr lang="de-DE" dirty="0"/>
          </a:p>
          <a:p>
            <a:endParaRPr lang="de-DE" dirty="0" smtClean="0"/>
          </a:p>
          <a:p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9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1067697" y="1284565"/>
            <a:ext cx="5179303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FÜR DEN PREIS DES</a:t>
            </a:r>
            <a:r>
              <a:rPr kumimoji="0" lang="en-US" altLang="de-DE" sz="1600" b="1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 VORANGEHENEN BEISPIELS</a:t>
            </a:r>
            <a:endParaRPr kumimoji="0" lang="en-US" altLang="de-DE" sz="16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350" y="1704201"/>
            <a:ext cx="1315484" cy="6860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chemeClr val="tx1"/>
                </a:solidFill>
                <a:prstDash val="solid"/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1266480" y="2526967"/>
            <a:ext cx="6976269" cy="20627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de-DE" sz="1600" kern="0" dirty="0" smtClean="0">
                <a:solidFill>
                  <a:srgbClr val="000000"/>
                </a:solidFill>
              </a:rPr>
              <a:t>ERHALTEN WIR FÜR	</a:t>
            </a: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itchFamily="18" charset="2"/>
              </a:rPr>
              <a:t>e</a:t>
            </a: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= - 3 	p(y*) = 3k/2, </a:t>
            </a:r>
            <a:b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</a:b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UND FÜR 		</a:t>
            </a: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itchFamily="18" charset="2"/>
              </a:rPr>
              <a:t>e</a:t>
            </a: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= - 2 	p(y*) = 2k.  </a:t>
            </a:r>
            <a:b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</a:br>
            <a:endParaRPr kumimoji="0" lang="en-US" altLang="de-DE" sz="16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de-DE" sz="1600" kern="0" dirty="0" smtClean="0">
                <a:solidFill>
                  <a:srgbClr val="000000"/>
                </a:solidFill>
              </a:rPr>
              <a:t>D. H. WENN DIE NACHFRAGE UNELASTISCHER</a:t>
            </a:r>
          </a:p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WIRD,</a:t>
            </a:r>
            <a:r>
              <a:rPr kumimoji="0" lang="en-US" altLang="de-DE" sz="1600" b="1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DANN ERHÖHT DER MONOPOLIST DEN PREIS.</a:t>
            </a:r>
          </a:p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altLang="de-DE" sz="1600" kern="0" baseline="0" dirty="0">
              <a:solidFill>
                <a:srgbClr val="000000"/>
              </a:solidFill>
            </a:endParaRPr>
          </a:p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UND: DER MONOPOLIST WIRD DEN PREIS IMMER IM ELASTISCHEN </a:t>
            </a:r>
          </a:p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BEREICH DER NACHFRAGE FESTSETZEN. </a:t>
            </a:r>
            <a:endParaRPr kumimoji="0" lang="en-US" altLang="de-DE" sz="16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0923" y="4704169"/>
            <a:ext cx="2769704" cy="5294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chemeClr val="tx1"/>
                </a:solidFill>
                <a:prstDash val="solid"/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1393274" y="5407495"/>
            <a:ext cx="1947649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DAS ERFORDERT</a:t>
            </a:r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2599" y="5487548"/>
            <a:ext cx="1964029" cy="5182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chemeClr val="tx1"/>
                </a:solidFill>
                <a:prstDash val="solid"/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97557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015_deGruyter_ppt_screen_template_Arial">
  <a:themeElements>
    <a:clrScheme name="deGruyter-2015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B7AD47"/>
      </a:accent1>
      <a:accent2>
        <a:srgbClr val="3F4C6C"/>
      </a:accent2>
      <a:accent3>
        <a:srgbClr val="6C97AE"/>
      </a:accent3>
      <a:accent4>
        <a:srgbClr val="8B5261"/>
      </a:accent4>
      <a:accent5>
        <a:srgbClr val="BDBEBE"/>
      </a:accent5>
      <a:accent6>
        <a:srgbClr val="EB8667"/>
      </a:accent6>
      <a:hlink>
        <a:srgbClr val="595959"/>
      </a:hlink>
      <a:folHlink>
        <a:srgbClr val="3F3F3F"/>
      </a:folHlink>
    </a:clrScheme>
    <a:fontScheme name="DeGruyter_Pitch">
      <a:majorFont>
        <a:latin typeface="Arial"/>
        <a:ea typeface=""/>
        <a:cs typeface=""/>
      </a:majorFont>
      <a:minorFont>
        <a:latin typeface="Times New Roman"/>
        <a:ea typeface=""/>
        <a:cs typeface=""/>
      </a:minorFont>
    </a:fontScheme>
    <a:fmtScheme name="Rauchglas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18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18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2159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28575" h="41275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noAutofit/>
      </a:bodyPr>
      <a:lstStyle>
        <a:defPPr>
          <a:defRPr sz="1200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DeGruyter_Arial" id="{5316AAEB-0FEC-47CB-B364-E3BD361AD818}" vid="{CA220D4E-E32A-42AD-9495-625EF72F7ED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974</Words>
  <Application>Microsoft Office PowerPoint</Application>
  <PresentationFormat>A4-Papier (210x297 mm)</PresentationFormat>
  <Paragraphs>237</Paragraphs>
  <Slides>20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20</vt:i4>
      </vt:variant>
    </vt:vector>
  </HeadingPairs>
  <TitlesOfParts>
    <vt:vector size="27" baseType="lpstr">
      <vt:lpstr>Times New Roman</vt:lpstr>
      <vt:lpstr>Monotype Sorts</vt:lpstr>
      <vt:lpstr>Symbol</vt:lpstr>
      <vt:lpstr>Arial</vt:lpstr>
      <vt:lpstr>Wingdings 3</vt:lpstr>
      <vt:lpstr>ＭＳ Ｐゴシック</vt:lpstr>
      <vt:lpstr>2015_deGruyter_ppt_screen_template_Arial</vt:lpstr>
      <vt:lpstr>25. Kapitel</vt:lpstr>
      <vt:lpstr>Reines monopol</vt:lpstr>
      <vt:lpstr>URSACHEn  FÜR DIE ENTSTEHUNG VON MONOPOLEN </vt:lpstr>
      <vt:lpstr>Gewinnmaximierung des monopolisten</vt:lpstr>
      <vt:lpstr>GEWINNMAXIMIERUNG GRAFISCH</vt:lpstr>
      <vt:lpstr>GEWINNMAXIMIERUNG: EIN BEISPIEL – ALGEBRAISCH </vt:lpstr>
      <vt:lpstr>GEWINNMAXIMIERUNG: EIN BEISPIEL – GRAFISCH </vt:lpstr>
      <vt:lpstr>GEWINNMAXIMIERUNG UND PREISELASTIZITÄT DER NACHFRAGE  </vt:lpstr>
      <vt:lpstr>PREISSETZUNG DES MONOPOLISTEN UND PREISELASTIZITÄT DER NACHFRAGE – BEISPIEL </vt:lpstr>
      <vt:lpstr>PREISFESTSETZUNG DURCH KOSTENAUFSCHLAG – MARK-UP </vt:lpstr>
      <vt:lpstr>DIE WIRKUNG EINER GEWINNSTEUER BEIM MONOPOL </vt:lpstr>
      <vt:lpstr>DIE WIRKUNG EINER MENGENSTEUER BEIM MONOPOL</vt:lpstr>
      <vt:lpstr>ÜBERWÄLZUNG EINER MENGENSTEUER BEIM MONOPOL </vt:lpstr>
      <vt:lpstr>effizienTES OUTPUTNIVEAU</vt:lpstr>
      <vt:lpstr>Ineffizienz des monopols</vt:lpstr>
      <vt:lpstr>WOHLFAHRTSVERLUST des monopols</vt:lpstr>
      <vt:lpstr>NATÜRLICHES MONOPOL – ENTSTEHUNG UND ABSCHRECKUNGSPOLITIK</vt:lpstr>
      <vt:lpstr>ABSCHRECKUNG DURCH EIN NATÜRLICHES MONOPOL – GRAFISCH </vt:lpstr>
      <vt:lpstr>WOHLFAHRTSVERLUST DES NATÜRLICHEN MONOPOLS </vt:lpstr>
      <vt:lpstr>REGULIERUNG EINES NATÜRLICHEN MONOPOLS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subject>Arial</dc:subject>
  <dc:creator/>
  <cp:keywords>Pitchbook</cp:keywords>
  <cp:lastModifiedBy/>
  <cp:revision>1</cp:revision>
  <dcterms:created xsi:type="dcterms:W3CDTF">2015-03-16T08:37:03Z</dcterms:created>
  <dcterms:modified xsi:type="dcterms:W3CDTF">2016-08-17T09:58:02Z</dcterms:modified>
</cp:coreProperties>
</file>